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8"/>
  </p:notesMasterIdLst>
  <p:sldIdLst>
    <p:sldId id="256" r:id="rId2"/>
    <p:sldId id="258" r:id="rId3"/>
    <p:sldId id="302" r:id="rId4"/>
    <p:sldId id="260" r:id="rId5"/>
    <p:sldId id="267" r:id="rId6"/>
    <p:sldId id="259" r:id="rId7"/>
    <p:sldId id="304" r:id="rId8"/>
    <p:sldId id="305" r:id="rId9"/>
    <p:sldId id="270" r:id="rId10"/>
    <p:sldId id="306" r:id="rId11"/>
    <p:sldId id="307" r:id="rId12"/>
    <p:sldId id="262" r:id="rId13"/>
    <p:sldId id="311" r:id="rId14"/>
    <p:sldId id="312" r:id="rId15"/>
    <p:sldId id="308" r:id="rId16"/>
    <p:sldId id="309" r:id="rId17"/>
    <p:sldId id="310" r:id="rId18"/>
    <p:sldId id="264" r:id="rId19"/>
    <p:sldId id="313" r:id="rId20"/>
    <p:sldId id="334" r:id="rId21"/>
    <p:sldId id="335" r:id="rId22"/>
    <p:sldId id="336" r:id="rId23"/>
    <p:sldId id="337" r:id="rId24"/>
    <p:sldId id="314" r:id="rId25"/>
    <p:sldId id="317" r:id="rId26"/>
    <p:sldId id="318" r:id="rId27"/>
    <p:sldId id="283" r:id="rId28"/>
    <p:sldId id="316" r:id="rId29"/>
    <p:sldId id="319" r:id="rId30"/>
    <p:sldId id="320" r:id="rId31"/>
    <p:sldId id="321" r:id="rId32"/>
    <p:sldId id="322" r:id="rId33"/>
    <p:sldId id="323" r:id="rId34"/>
    <p:sldId id="324" r:id="rId35"/>
    <p:sldId id="326" r:id="rId36"/>
    <p:sldId id="325" r:id="rId37"/>
    <p:sldId id="327" r:id="rId38"/>
    <p:sldId id="328" r:id="rId39"/>
    <p:sldId id="331" r:id="rId40"/>
    <p:sldId id="332" r:id="rId41"/>
    <p:sldId id="329" r:id="rId42"/>
    <p:sldId id="330" r:id="rId43"/>
    <p:sldId id="315" r:id="rId44"/>
    <p:sldId id="278" r:id="rId45"/>
    <p:sldId id="261" r:id="rId46"/>
    <p:sldId id="279" r:id="rId47"/>
  </p:sldIdLst>
  <p:sldSz cx="9144000" cy="5143500" type="screen16x9"/>
  <p:notesSz cx="6858000" cy="9144000"/>
  <p:embeddedFontLst>
    <p:embeddedFont>
      <p:font typeface="Source Sans Pro" panose="020B0600000101010101" charset="0"/>
      <p:regular r:id="rId49"/>
      <p:bold r:id="rId50"/>
      <p:italic r:id="rId51"/>
      <p:boldItalic r:id="rId52"/>
    </p:embeddedFont>
    <p:embeddedFont>
      <p:font typeface="Reem Kufi" panose="020B0600000101010101"/>
      <p:regular r:id="rId53"/>
    </p:embeddedFont>
    <p:embeddedFont>
      <p:font typeface="나눔스퀘어 Bold" panose="020B0600000101010101" pitchFamily="50" charset="-127"/>
      <p:bold r:id="rId54"/>
    </p:embeddedFont>
    <p:embeddedFont>
      <p:font typeface="나눔고딕" panose="020D0604000000000000" pitchFamily="50" charset="-127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78A66A-5AC2-4A16-8955-79E0222F0CE4}">
  <a:tblStyle styleId="{3478A66A-5AC2-4A16-8955-79E0222F0C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4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55186e73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55186e73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8f7179da9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8f7179da9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2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6675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83785288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83785288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83785288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83785288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941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83785288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83785288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624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83785288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83785288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16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83785288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83785288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85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83785288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83785288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305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aea891483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8aea891483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822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83785288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83785288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83785288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83785288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334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83785288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83785288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611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83785288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83785288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426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83785288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83785288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7828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8332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d90738b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8d90738b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67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d90738b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8d90738b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2469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d90738b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8d90738b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d90738b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8d90738b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5227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d90738b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8d90738b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720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4955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d90738b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8d90738b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6458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d90738b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8d90738b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7956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d90738b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8d90738b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6671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d90738b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8d90738b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4977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d90738b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8d90738b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6451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d90738b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8d90738b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4137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d90738b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8d90738b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398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d90738b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8d90738b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6288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d90738b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8d90738b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0568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531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8227ab2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8227ab2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837852887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837852887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8f7179da9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8f7179da9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c14e3521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c14e3521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8c14e35215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8c14e35215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저희 프로젝트의 </a:t>
            </a:r>
            <a:r>
              <a:rPr lang="ko-KR" altLang="en-US" dirty="0" err="1" smtClean="0"/>
              <a:t>트랜드에</a:t>
            </a:r>
            <a:r>
              <a:rPr lang="ko-KR" altLang="en-US" dirty="0" smtClean="0"/>
              <a:t> 관하여 원활한 이해를 위해 </a:t>
            </a:r>
            <a:endParaRPr lang="en-US" altLang="ko-K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현재 문서를 디지털화 시키는 과정에서 가장 주목 받는 기술을 먼저 소개해드리겠습니다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1236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aea891483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8aea891483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808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aea891483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aea891483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한국어에 서툰 외국인도 촬영사진으로 원하는 상품을 검색할 수 있어 고객 편의성이 높아졌다는 평가다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92850" y="2257100"/>
            <a:ext cx="59583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BB55A"/>
              </a:buClr>
              <a:buSzPts val="5200"/>
              <a:buNone/>
              <a:defRPr sz="5200">
                <a:solidFill>
                  <a:srgbClr val="EBB55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17650" y="1786700"/>
            <a:ext cx="39087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637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"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55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1"/>
          </p:nvPr>
        </p:nvSpPr>
        <p:spPr>
          <a:xfrm>
            <a:off x="1072413" y="2286900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2"/>
          </p:nvPr>
        </p:nvSpPr>
        <p:spPr>
          <a:xfrm>
            <a:off x="1072413" y="1969625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3"/>
          </p:nvPr>
        </p:nvSpPr>
        <p:spPr>
          <a:xfrm>
            <a:off x="1072413" y="3648975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4"/>
          </p:nvPr>
        </p:nvSpPr>
        <p:spPr>
          <a:xfrm>
            <a:off x="1072413" y="3331700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5"/>
          </p:nvPr>
        </p:nvSpPr>
        <p:spPr>
          <a:xfrm>
            <a:off x="3831785" y="2286900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6"/>
          </p:nvPr>
        </p:nvSpPr>
        <p:spPr>
          <a:xfrm>
            <a:off x="3831785" y="1969625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7"/>
          </p:nvPr>
        </p:nvSpPr>
        <p:spPr>
          <a:xfrm>
            <a:off x="3831785" y="3648975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8"/>
          </p:nvPr>
        </p:nvSpPr>
        <p:spPr>
          <a:xfrm>
            <a:off x="3831785" y="3331700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9"/>
          </p:nvPr>
        </p:nvSpPr>
        <p:spPr>
          <a:xfrm>
            <a:off x="6591160" y="2286900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13"/>
          </p:nvPr>
        </p:nvSpPr>
        <p:spPr>
          <a:xfrm>
            <a:off x="6591160" y="1969625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14"/>
          </p:nvPr>
        </p:nvSpPr>
        <p:spPr>
          <a:xfrm>
            <a:off x="6591160" y="3648975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5"/>
          </p:nvPr>
        </p:nvSpPr>
        <p:spPr>
          <a:xfrm>
            <a:off x="6591160" y="3331700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2" hasCustomPrompt="1"/>
          </p:nvPr>
        </p:nvSpPr>
        <p:spPr>
          <a:xfrm>
            <a:off x="876525" y="1867600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84E2E"/>
              </a:buClr>
              <a:buSzPts val="4800"/>
              <a:buNone/>
              <a:defRPr sz="4800">
                <a:solidFill>
                  <a:srgbClr val="D84E2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1"/>
          </p:nvPr>
        </p:nvSpPr>
        <p:spPr>
          <a:xfrm>
            <a:off x="2047875" y="1801850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3"/>
          </p:nvPr>
        </p:nvSpPr>
        <p:spPr>
          <a:xfrm>
            <a:off x="2047875" y="2097125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4" hasCustomPrompt="1"/>
          </p:nvPr>
        </p:nvSpPr>
        <p:spPr>
          <a:xfrm>
            <a:off x="876525" y="3534475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84E2E"/>
              </a:buClr>
              <a:buSzPts val="4800"/>
              <a:buNone/>
              <a:defRPr sz="4800">
                <a:solidFill>
                  <a:srgbClr val="D84E2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5"/>
          </p:nvPr>
        </p:nvSpPr>
        <p:spPr>
          <a:xfrm>
            <a:off x="2047875" y="3468725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6"/>
          </p:nvPr>
        </p:nvSpPr>
        <p:spPr>
          <a:xfrm>
            <a:off x="2047875" y="3764000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7" hasCustomPrompt="1"/>
          </p:nvPr>
        </p:nvSpPr>
        <p:spPr>
          <a:xfrm>
            <a:off x="4695825" y="1867600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84E2E"/>
              </a:buClr>
              <a:buSzPts val="4800"/>
              <a:buNone/>
              <a:defRPr sz="4800">
                <a:solidFill>
                  <a:srgbClr val="D84E2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8"/>
          </p:nvPr>
        </p:nvSpPr>
        <p:spPr>
          <a:xfrm>
            <a:off x="5867175" y="1801850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9"/>
          </p:nvPr>
        </p:nvSpPr>
        <p:spPr>
          <a:xfrm>
            <a:off x="5867175" y="2097125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 idx="13" hasCustomPrompt="1"/>
          </p:nvPr>
        </p:nvSpPr>
        <p:spPr>
          <a:xfrm>
            <a:off x="4695825" y="3534475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84E2E"/>
              </a:buClr>
              <a:buSzPts val="4800"/>
              <a:buNone/>
              <a:defRPr sz="4800">
                <a:solidFill>
                  <a:srgbClr val="D84E2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4"/>
          </p:nvPr>
        </p:nvSpPr>
        <p:spPr>
          <a:xfrm>
            <a:off x="5867175" y="3468725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15"/>
          </p:nvPr>
        </p:nvSpPr>
        <p:spPr>
          <a:xfrm>
            <a:off x="5867175" y="3764000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1"/>
          </p:nvPr>
        </p:nvSpPr>
        <p:spPr>
          <a:xfrm>
            <a:off x="1552725" y="2572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2"/>
          </p:nvPr>
        </p:nvSpPr>
        <p:spPr>
          <a:xfrm>
            <a:off x="5410350" y="2572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3"/>
          </p:nvPr>
        </p:nvSpPr>
        <p:spPr>
          <a:xfrm>
            <a:off x="3481525" y="38966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637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5_1_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55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637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4867275" y="540000"/>
            <a:ext cx="35568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3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4930625" y="540000"/>
            <a:ext cx="34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723900" y="2076450"/>
            <a:ext cx="27909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3_1_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subTitle" idx="1"/>
          </p:nvPr>
        </p:nvSpPr>
        <p:spPr>
          <a:xfrm>
            <a:off x="723900" y="2076450"/>
            <a:ext cx="27909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4"/>
          <p:cNvSpPr/>
          <p:nvPr/>
        </p:nvSpPr>
        <p:spPr>
          <a:xfrm rot="10800000" flipH="1">
            <a:off x="0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4"/>
          <p:cNvSpPr/>
          <p:nvPr/>
        </p:nvSpPr>
        <p:spPr>
          <a:xfrm>
            <a:off x="4250775" y="540000"/>
            <a:ext cx="41733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1"/>
          </p:nvPr>
        </p:nvSpPr>
        <p:spPr>
          <a:xfrm>
            <a:off x="2314725" y="24964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2"/>
          </p:nvPr>
        </p:nvSpPr>
        <p:spPr>
          <a:xfrm>
            <a:off x="5943750" y="24964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3"/>
          </p:nvPr>
        </p:nvSpPr>
        <p:spPr>
          <a:xfrm>
            <a:off x="2314725" y="21791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4"/>
          </p:nvPr>
        </p:nvSpPr>
        <p:spPr>
          <a:xfrm>
            <a:off x="5943750" y="21791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5"/>
          </p:nvPr>
        </p:nvSpPr>
        <p:spPr>
          <a:xfrm>
            <a:off x="2314725" y="38585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6"/>
          </p:nvPr>
        </p:nvSpPr>
        <p:spPr>
          <a:xfrm>
            <a:off x="5943750" y="38585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subTitle" idx="7"/>
          </p:nvPr>
        </p:nvSpPr>
        <p:spPr>
          <a:xfrm>
            <a:off x="2314725" y="354125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8"/>
          </p:nvPr>
        </p:nvSpPr>
        <p:spPr>
          <a:xfrm>
            <a:off x="5943750" y="354125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/>
          <p:nvPr/>
        </p:nvSpPr>
        <p:spPr>
          <a:xfrm rot="10800000" flipH="1">
            <a:off x="0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 1">
  <p:cSld name="CUSTOM_7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5360825" y="540000"/>
            <a:ext cx="30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1"/>
          </p:nvPr>
        </p:nvSpPr>
        <p:spPr>
          <a:xfrm>
            <a:off x="1160550" y="1619250"/>
            <a:ext cx="4758900" cy="25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4" name="Google Shape;164;p27"/>
          <p:cNvSpPr/>
          <p:nvPr/>
        </p:nvSpPr>
        <p:spPr>
          <a:xfrm flipH="1">
            <a:off x="3515112" y="4341175"/>
            <a:ext cx="49089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2343300" y="2406625"/>
            <a:ext cx="445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BB55A"/>
              </a:buClr>
              <a:buSzPts val="3000"/>
              <a:buNone/>
              <a:defRPr sz="3000">
                <a:solidFill>
                  <a:srgbClr val="EBB55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720000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>
            <a:off x="7603425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343300" y="2895900"/>
            <a:ext cx="44577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976600" y="2953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5748500" y="2953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4867275" y="540000"/>
            <a:ext cx="35568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976925" y="26363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748500" y="26363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 rot="10800000" flipH="1">
            <a:off x="0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657825" y="540000"/>
            <a:ext cx="47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4278250" y="1258300"/>
            <a:ext cx="4145700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ctrTitle"/>
          </p:nvPr>
        </p:nvSpPr>
        <p:spPr>
          <a:xfrm>
            <a:off x="1566750" y="1538250"/>
            <a:ext cx="6010500" cy="20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BB55A"/>
              </a:buClr>
              <a:buSzPts val="6000"/>
              <a:buNone/>
              <a:defRPr sz="6000">
                <a:solidFill>
                  <a:srgbClr val="EBB55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" name="Google Shape;42;p8"/>
          <p:cNvSpPr/>
          <p:nvPr/>
        </p:nvSpPr>
        <p:spPr>
          <a:xfrm flipH="1">
            <a:off x="720062" y="540000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/>
          <p:nvPr/>
        </p:nvSpPr>
        <p:spPr>
          <a:xfrm flipH="1">
            <a:off x="3515112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/>
          <p:nvPr/>
        </p:nvSpPr>
        <p:spPr>
          <a:xfrm rot="9387396" flipH="1">
            <a:off x="7503726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4312575" y="1188025"/>
            <a:ext cx="3790500" cy="32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2"/>
          </p:nvPr>
        </p:nvSpPr>
        <p:spPr>
          <a:xfrm>
            <a:off x="720000" y="147945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subTitle" idx="1"/>
          </p:nvPr>
        </p:nvSpPr>
        <p:spPr>
          <a:xfrm>
            <a:off x="2206250" y="1877517"/>
            <a:ext cx="47373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3003125" y="3059517"/>
            <a:ext cx="31428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/>
          <p:nvPr/>
        </p:nvSpPr>
        <p:spPr>
          <a:xfrm rot="9387396" flipH="1">
            <a:off x="7503726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">
  <p:cSld name="BLANK_2"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 rot="10800000">
            <a:off x="7603425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4830800" y="1564700"/>
            <a:ext cx="34368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em Kufi"/>
              <a:buNone/>
              <a:defRPr sz="28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7" r:id="rId14"/>
    <p:sldLayoutId id="2147483669" r:id="rId15"/>
    <p:sldLayoutId id="2147483670" r:id="rId16"/>
    <p:sldLayoutId id="2147483672" r:id="rId17"/>
    <p:sldLayoutId id="2147483673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ctrTitle"/>
          </p:nvPr>
        </p:nvSpPr>
        <p:spPr>
          <a:xfrm>
            <a:off x="1592850" y="2257100"/>
            <a:ext cx="59583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b="1" dirty="0"/>
              <a:t>SEE++ </a:t>
            </a:r>
            <a:endParaRPr b="1" dirty="0"/>
          </a:p>
        </p:txBody>
      </p:sp>
      <p:sp>
        <p:nvSpPr>
          <p:cNvPr id="189" name="Google Shape;189;p33"/>
          <p:cNvSpPr txBox="1">
            <a:spLocks noGrp="1"/>
          </p:cNvSpPr>
          <p:nvPr>
            <p:ph type="subTitle" idx="1"/>
          </p:nvPr>
        </p:nvSpPr>
        <p:spPr>
          <a:xfrm>
            <a:off x="2617650" y="1786700"/>
            <a:ext cx="3908700" cy="4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산학협력 프로젝트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0" name="Google Shape;190;p33"/>
          <p:cNvSpPr/>
          <p:nvPr/>
        </p:nvSpPr>
        <p:spPr>
          <a:xfrm rot="5400000">
            <a:off x="4558741" y="2409699"/>
            <a:ext cx="26525" cy="186767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2454422" y="3670700"/>
            <a:ext cx="4235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김민성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배창호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송용수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송태인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이도진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전성욱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정재화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57"/>
          <p:cNvGrpSpPr/>
          <p:nvPr/>
        </p:nvGrpSpPr>
        <p:grpSpPr>
          <a:xfrm>
            <a:off x="3852672" y="999744"/>
            <a:ext cx="5023103" cy="3864864"/>
            <a:chOff x="2418625" y="1983175"/>
            <a:chExt cx="4315200" cy="2585700"/>
          </a:xfrm>
        </p:grpSpPr>
        <p:sp>
          <p:nvSpPr>
            <p:cNvPr id="610" name="Google Shape;610;p57"/>
            <p:cNvSpPr/>
            <p:nvPr/>
          </p:nvSpPr>
          <p:spPr>
            <a:xfrm>
              <a:off x="2418625" y="1983175"/>
              <a:ext cx="4315200" cy="258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7"/>
            <p:cNvSpPr/>
            <p:nvPr/>
          </p:nvSpPr>
          <p:spPr>
            <a:xfrm>
              <a:off x="6447025" y="3192625"/>
              <a:ext cx="166800" cy="16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7"/>
            <p:cNvSpPr/>
            <p:nvPr/>
          </p:nvSpPr>
          <p:spPr>
            <a:xfrm>
              <a:off x="2647075" y="2135575"/>
              <a:ext cx="3734100" cy="2303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3" name="Google Shape;613;p5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578" y="1414272"/>
            <a:ext cx="4757176" cy="3275081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57"/>
          <p:cNvSpPr txBox="1">
            <a:spLocks noGrp="1"/>
          </p:cNvSpPr>
          <p:nvPr>
            <p:ph type="subTitle" idx="1"/>
          </p:nvPr>
        </p:nvSpPr>
        <p:spPr>
          <a:xfrm>
            <a:off x="723900" y="1835552"/>
            <a:ext cx="2790900" cy="22273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>
              <a:spcAft>
                <a:spcPts val="1600"/>
              </a:spcAft>
              <a:buAutoNum type="arabicPeriod"/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OCR 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시장도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2025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년까지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1338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억 달러 규모를 돌파할 것으로 예상했다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lvl="0">
              <a:spcAft>
                <a:spcPts val="1600"/>
              </a:spcAft>
              <a:buAutoNum type="arabicPeriod"/>
            </a:pPr>
            <a:r>
              <a:rPr lang="ko-KR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 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기계 학습 및 인공 </a:t>
            </a:r>
            <a:r>
              <a:rPr lang="ko-KR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지능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등을 이용해 다양한 산업에 이용될 수 있을 것으로 예상된다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5" name="Google Shape;615;p5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시장 규모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Google Shape;614;p57"/>
          <p:cNvSpPr txBox="1">
            <a:spLocks/>
          </p:cNvSpPr>
          <p:nvPr/>
        </p:nvSpPr>
        <p:spPr>
          <a:xfrm>
            <a:off x="5030868" y="1015706"/>
            <a:ext cx="3015852" cy="496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아시아 태평양 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OCR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시장 규모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698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D84E2E"/>
                </a:solidFill>
              </a:rPr>
              <a:t>03</a:t>
            </a:r>
            <a:endParaRPr dirty="0">
              <a:solidFill>
                <a:srgbClr val="D84E2E"/>
              </a:solidFill>
            </a:endParaRPr>
          </a:p>
        </p:txBody>
      </p:sp>
      <p:sp>
        <p:nvSpPr>
          <p:cNvPr id="223" name="Google Shape;223;p36"/>
          <p:cNvSpPr txBox="1">
            <a:spLocks noGrp="1"/>
          </p:cNvSpPr>
          <p:nvPr>
            <p:ph type="title" idx="2"/>
          </p:nvPr>
        </p:nvSpPr>
        <p:spPr>
          <a:xfrm>
            <a:off x="2343300" y="2406625"/>
            <a:ext cx="4457700" cy="60960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l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경쟁 제품 조사</a:t>
            </a:r>
            <a:endParaRPr dirty="0">
              <a:solidFill>
                <a:schemeClr val="l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91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340865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경쟁 제품 분석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미국 우체국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4" name="Google Shape;244;p39"/>
          <p:cNvSpPr txBox="1">
            <a:spLocks noGrp="1"/>
          </p:cNvSpPr>
          <p:nvPr>
            <p:ph type="subTitle" idx="1"/>
          </p:nvPr>
        </p:nvSpPr>
        <p:spPr>
          <a:xfrm>
            <a:off x="1574265" y="2221937"/>
            <a:ext cx="3193773" cy="962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손으로 적은 우편번호를 자동으로 분류해 주고 있으며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개발을 위해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MNIST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데이터셋이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구축되었다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5" name="Google Shape;245;p39"/>
          <p:cNvSpPr txBox="1">
            <a:spLocks noGrp="1"/>
          </p:cNvSpPr>
          <p:nvPr>
            <p:ph type="subTitle" idx="2"/>
          </p:nvPr>
        </p:nvSpPr>
        <p:spPr>
          <a:xfrm>
            <a:off x="5433659" y="2218312"/>
            <a:ext cx="2285700" cy="1092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숫자에만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기반이 되어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있어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 데이터를 읽을 수 없다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6" name="Google Shape;246;p39"/>
          <p:cNvSpPr txBox="1">
            <a:spLocks noGrp="1"/>
          </p:cNvSpPr>
          <p:nvPr>
            <p:ph type="subTitle" idx="3"/>
          </p:nvPr>
        </p:nvSpPr>
        <p:spPr>
          <a:xfrm>
            <a:off x="3481525" y="3570750"/>
            <a:ext cx="2285700" cy="84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 러닝을 구현하기에 난이도가 쉽다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247" name="Google Shape;247;p39"/>
          <p:cNvGrpSpPr/>
          <p:nvPr/>
        </p:nvGrpSpPr>
        <p:grpSpPr>
          <a:xfrm>
            <a:off x="1014543" y="2241548"/>
            <a:ext cx="332705" cy="331102"/>
            <a:chOff x="-49786250" y="2316650"/>
            <a:chExt cx="300900" cy="299450"/>
          </a:xfrm>
        </p:grpSpPr>
        <p:sp>
          <p:nvSpPr>
            <p:cNvPr id="248" name="Google Shape;248;p39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9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9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9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9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9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9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39"/>
          <p:cNvSpPr/>
          <p:nvPr/>
        </p:nvSpPr>
        <p:spPr>
          <a:xfrm>
            <a:off x="4869597" y="2241133"/>
            <a:ext cx="334419" cy="331517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39"/>
          <p:cNvGrpSpPr/>
          <p:nvPr/>
        </p:nvGrpSpPr>
        <p:grpSpPr>
          <a:xfrm>
            <a:off x="3058998" y="3570750"/>
            <a:ext cx="239502" cy="338262"/>
            <a:chOff x="-47300587" y="123275"/>
            <a:chExt cx="190975" cy="269725"/>
          </a:xfrm>
        </p:grpSpPr>
        <p:sp>
          <p:nvSpPr>
            <p:cNvPr id="257" name="Google Shape;257;p39"/>
            <p:cNvSpPr/>
            <p:nvPr/>
          </p:nvSpPr>
          <p:spPr>
            <a:xfrm>
              <a:off x="-47300587" y="123275"/>
              <a:ext cx="190975" cy="269725"/>
            </a:xfrm>
            <a:custGeom>
              <a:avLst/>
              <a:gdLst/>
              <a:ahLst/>
              <a:cxnLst/>
              <a:rect l="l" t="t" r="r" b="b"/>
              <a:pathLst>
                <a:path w="7639" h="10789" extrusionOk="0">
                  <a:moveTo>
                    <a:pt x="5130" y="1283"/>
                  </a:moveTo>
                  <a:cubicBezTo>
                    <a:pt x="5659" y="1283"/>
                    <a:pt x="6050" y="1701"/>
                    <a:pt x="6050" y="2231"/>
                  </a:cubicBezTo>
                  <a:lnTo>
                    <a:pt x="6050" y="6273"/>
                  </a:lnTo>
                  <a:lnTo>
                    <a:pt x="4182" y="6273"/>
                  </a:lnTo>
                  <a:lnTo>
                    <a:pt x="4182" y="5687"/>
                  </a:lnTo>
                  <a:lnTo>
                    <a:pt x="4489" y="5687"/>
                  </a:lnTo>
                  <a:cubicBezTo>
                    <a:pt x="4684" y="5687"/>
                    <a:pt x="4823" y="5548"/>
                    <a:pt x="4823" y="5381"/>
                  </a:cubicBezTo>
                  <a:cubicBezTo>
                    <a:pt x="4823" y="5213"/>
                    <a:pt x="4684" y="5074"/>
                    <a:pt x="4489" y="5074"/>
                  </a:cubicBezTo>
                  <a:lnTo>
                    <a:pt x="4182" y="5074"/>
                  </a:lnTo>
                  <a:lnTo>
                    <a:pt x="4182" y="4433"/>
                  </a:lnTo>
                  <a:lnTo>
                    <a:pt x="4489" y="4433"/>
                  </a:lnTo>
                  <a:cubicBezTo>
                    <a:pt x="4684" y="4433"/>
                    <a:pt x="4823" y="4294"/>
                    <a:pt x="4823" y="4126"/>
                  </a:cubicBezTo>
                  <a:cubicBezTo>
                    <a:pt x="4823" y="3931"/>
                    <a:pt x="4684" y="3792"/>
                    <a:pt x="4489" y="3792"/>
                  </a:cubicBezTo>
                  <a:lnTo>
                    <a:pt x="4182" y="3792"/>
                  </a:lnTo>
                  <a:lnTo>
                    <a:pt x="4182" y="3179"/>
                  </a:lnTo>
                  <a:lnTo>
                    <a:pt x="4489" y="3179"/>
                  </a:lnTo>
                  <a:cubicBezTo>
                    <a:pt x="4684" y="3179"/>
                    <a:pt x="4823" y="3039"/>
                    <a:pt x="4823" y="2872"/>
                  </a:cubicBezTo>
                  <a:cubicBezTo>
                    <a:pt x="4823" y="2677"/>
                    <a:pt x="4684" y="2537"/>
                    <a:pt x="4489" y="2537"/>
                  </a:cubicBezTo>
                  <a:lnTo>
                    <a:pt x="4182" y="2537"/>
                  </a:lnTo>
                  <a:lnTo>
                    <a:pt x="4182" y="2231"/>
                  </a:lnTo>
                  <a:cubicBezTo>
                    <a:pt x="4182" y="1701"/>
                    <a:pt x="4600" y="1283"/>
                    <a:pt x="5130" y="1283"/>
                  </a:cubicBezTo>
                  <a:close/>
                  <a:moveTo>
                    <a:pt x="2649" y="1952"/>
                  </a:moveTo>
                  <a:cubicBezTo>
                    <a:pt x="3178" y="1952"/>
                    <a:pt x="3597" y="2370"/>
                    <a:pt x="3597" y="2900"/>
                  </a:cubicBezTo>
                  <a:lnTo>
                    <a:pt x="3597" y="6328"/>
                  </a:lnTo>
                  <a:lnTo>
                    <a:pt x="1701" y="6328"/>
                  </a:lnTo>
                  <a:lnTo>
                    <a:pt x="1701" y="2900"/>
                  </a:lnTo>
                  <a:cubicBezTo>
                    <a:pt x="1701" y="2370"/>
                    <a:pt x="2119" y="1952"/>
                    <a:pt x="2649" y="1952"/>
                  </a:cubicBezTo>
                  <a:close/>
                  <a:moveTo>
                    <a:pt x="6969" y="6942"/>
                  </a:moveTo>
                  <a:lnTo>
                    <a:pt x="6969" y="7248"/>
                  </a:lnTo>
                  <a:lnTo>
                    <a:pt x="6997" y="7248"/>
                  </a:lnTo>
                  <a:cubicBezTo>
                    <a:pt x="6997" y="7443"/>
                    <a:pt x="6858" y="7583"/>
                    <a:pt x="6691" y="7583"/>
                  </a:cubicBezTo>
                  <a:lnTo>
                    <a:pt x="1088" y="7583"/>
                  </a:lnTo>
                  <a:cubicBezTo>
                    <a:pt x="920" y="7583"/>
                    <a:pt x="781" y="7443"/>
                    <a:pt x="781" y="7248"/>
                  </a:cubicBezTo>
                  <a:lnTo>
                    <a:pt x="781" y="6942"/>
                  </a:lnTo>
                  <a:close/>
                  <a:moveTo>
                    <a:pt x="6273" y="8168"/>
                  </a:moveTo>
                  <a:lnTo>
                    <a:pt x="5827" y="10092"/>
                  </a:lnTo>
                  <a:lnTo>
                    <a:pt x="1952" y="10092"/>
                  </a:lnTo>
                  <a:lnTo>
                    <a:pt x="1506" y="8168"/>
                  </a:lnTo>
                  <a:close/>
                  <a:moveTo>
                    <a:pt x="5102" y="1"/>
                  </a:moveTo>
                  <a:cubicBezTo>
                    <a:pt x="4907" y="1"/>
                    <a:pt x="4767" y="140"/>
                    <a:pt x="4767" y="307"/>
                  </a:cubicBezTo>
                  <a:lnTo>
                    <a:pt x="4767" y="670"/>
                  </a:lnTo>
                  <a:cubicBezTo>
                    <a:pt x="4572" y="698"/>
                    <a:pt x="4405" y="781"/>
                    <a:pt x="4210" y="921"/>
                  </a:cubicBezTo>
                  <a:lnTo>
                    <a:pt x="3987" y="670"/>
                  </a:lnTo>
                  <a:cubicBezTo>
                    <a:pt x="3931" y="614"/>
                    <a:pt x="3847" y="586"/>
                    <a:pt x="3760" y="586"/>
                  </a:cubicBezTo>
                  <a:cubicBezTo>
                    <a:pt x="3673" y="586"/>
                    <a:pt x="3583" y="614"/>
                    <a:pt x="3513" y="670"/>
                  </a:cubicBezTo>
                  <a:cubicBezTo>
                    <a:pt x="3429" y="781"/>
                    <a:pt x="3429" y="976"/>
                    <a:pt x="3513" y="1116"/>
                  </a:cubicBezTo>
                  <a:lnTo>
                    <a:pt x="3764" y="1367"/>
                  </a:lnTo>
                  <a:cubicBezTo>
                    <a:pt x="3708" y="1478"/>
                    <a:pt x="3652" y="1562"/>
                    <a:pt x="3597" y="1673"/>
                  </a:cubicBezTo>
                  <a:cubicBezTo>
                    <a:pt x="3374" y="1506"/>
                    <a:pt x="3123" y="1367"/>
                    <a:pt x="2872" y="1339"/>
                  </a:cubicBezTo>
                  <a:lnTo>
                    <a:pt x="2872" y="976"/>
                  </a:lnTo>
                  <a:cubicBezTo>
                    <a:pt x="2872" y="809"/>
                    <a:pt x="2732" y="670"/>
                    <a:pt x="2537" y="670"/>
                  </a:cubicBezTo>
                  <a:cubicBezTo>
                    <a:pt x="2370" y="670"/>
                    <a:pt x="2231" y="809"/>
                    <a:pt x="2231" y="976"/>
                  </a:cubicBezTo>
                  <a:lnTo>
                    <a:pt x="2231" y="1339"/>
                  </a:lnTo>
                  <a:cubicBezTo>
                    <a:pt x="2036" y="1367"/>
                    <a:pt x="1840" y="1450"/>
                    <a:pt x="1673" y="1562"/>
                  </a:cubicBezTo>
                  <a:lnTo>
                    <a:pt x="1422" y="1339"/>
                  </a:lnTo>
                  <a:cubicBezTo>
                    <a:pt x="1380" y="1283"/>
                    <a:pt x="1304" y="1255"/>
                    <a:pt x="1220" y="1255"/>
                  </a:cubicBezTo>
                  <a:cubicBezTo>
                    <a:pt x="1137" y="1255"/>
                    <a:pt x="1046" y="1283"/>
                    <a:pt x="976" y="1339"/>
                  </a:cubicBezTo>
                  <a:cubicBezTo>
                    <a:pt x="865" y="1450"/>
                    <a:pt x="865" y="1645"/>
                    <a:pt x="976" y="1785"/>
                  </a:cubicBezTo>
                  <a:lnTo>
                    <a:pt x="1227" y="2036"/>
                  </a:lnTo>
                  <a:cubicBezTo>
                    <a:pt x="1116" y="2203"/>
                    <a:pt x="1032" y="2370"/>
                    <a:pt x="976" y="2593"/>
                  </a:cubicBezTo>
                  <a:lnTo>
                    <a:pt x="642" y="2593"/>
                  </a:lnTo>
                  <a:cubicBezTo>
                    <a:pt x="447" y="2593"/>
                    <a:pt x="307" y="2733"/>
                    <a:pt x="307" y="2900"/>
                  </a:cubicBezTo>
                  <a:cubicBezTo>
                    <a:pt x="307" y="3067"/>
                    <a:pt x="447" y="3206"/>
                    <a:pt x="642" y="3206"/>
                  </a:cubicBezTo>
                  <a:lnTo>
                    <a:pt x="948" y="3206"/>
                  </a:lnTo>
                  <a:lnTo>
                    <a:pt x="948" y="3848"/>
                  </a:lnTo>
                  <a:lnTo>
                    <a:pt x="642" y="3848"/>
                  </a:lnTo>
                  <a:cubicBezTo>
                    <a:pt x="447" y="3848"/>
                    <a:pt x="307" y="3987"/>
                    <a:pt x="307" y="4154"/>
                  </a:cubicBezTo>
                  <a:cubicBezTo>
                    <a:pt x="307" y="4321"/>
                    <a:pt x="447" y="4461"/>
                    <a:pt x="642" y="4461"/>
                  </a:cubicBezTo>
                  <a:lnTo>
                    <a:pt x="948" y="4461"/>
                  </a:lnTo>
                  <a:lnTo>
                    <a:pt x="948" y="5102"/>
                  </a:lnTo>
                  <a:lnTo>
                    <a:pt x="642" y="5102"/>
                  </a:lnTo>
                  <a:cubicBezTo>
                    <a:pt x="447" y="5102"/>
                    <a:pt x="307" y="5241"/>
                    <a:pt x="307" y="5409"/>
                  </a:cubicBezTo>
                  <a:cubicBezTo>
                    <a:pt x="307" y="5576"/>
                    <a:pt x="447" y="5715"/>
                    <a:pt x="642" y="5715"/>
                  </a:cubicBezTo>
                  <a:lnTo>
                    <a:pt x="948" y="5715"/>
                  </a:lnTo>
                  <a:lnTo>
                    <a:pt x="948" y="6356"/>
                  </a:lnTo>
                  <a:lnTo>
                    <a:pt x="307" y="6356"/>
                  </a:lnTo>
                  <a:cubicBezTo>
                    <a:pt x="140" y="6356"/>
                    <a:pt x="1" y="6496"/>
                    <a:pt x="1" y="6663"/>
                  </a:cubicBezTo>
                  <a:lnTo>
                    <a:pt x="1" y="7304"/>
                  </a:lnTo>
                  <a:cubicBezTo>
                    <a:pt x="1" y="7722"/>
                    <a:pt x="279" y="8085"/>
                    <a:pt x="697" y="8196"/>
                  </a:cubicBezTo>
                  <a:lnTo>
                    <a:pt x="1255" y="10538"/>
                  </a:lnTo>
                  <a:cubicBezTo>
                    <a:pt x="1283" y="10677"/>
                    <a:pt x="1422" y="10789"/>
                    <a:pt x="1562" y="10789"/>
                  </a:cubicBezTo>
                  <a:lnTo>
                    <a:pt x="5910" y="10789"/>
                  </a:lnTo>
                  <a:cubicBezTo>
                    <a:pt x="6050" y="10789"/>
                    <a:pt x="6217" y="10677"/>
                    <a:pt x="6245" y="10538"/>
                  </a:cubicBezTo>
                  <a:lnTo>
                    <a:pt x="6802" y="8196"/>
                  </a:lnTo>
                  <a:cubicBezTo>
                    <a:pt x="7165" y="8085"/>
                    <a:pt x="7499" y="7722"/>
                    <a:pt x="7499" y="7304"/>
                  </a:cubicBezTo>
                  <a:lnTo>
                    <a:pt x="7499" y="6663"/>
                  </a:lnTo>
                  <a:cubicBezTo>
                    <a:pt x="7638" y="6468"/>
                    <a:pt x="7499" y="6328"/>
                    <a:pt x="7332" y="6328"/>
                  </a:cubicBezTo>
                  <a:lnTo>
                    <a:pt x="6691" y="6328"/>
                  </a:lnTo>
                  <a:lnTo>
                    <a:pt x="6691" y="5074"/>
                  </a:lnTo>
                  <a:lnTo>
                    <a:pt x="6997" y="5074"/>
                  </a:lnTo>
                  <a:cubicBezTo>
                    <a:pt x="7192" y="5074"/>
                    <a:pt x="7332" y="4935"/>
                    <a:pt x="7332" y="4740"/>
                  </a:cubicBezTo>
                  <a:cubicBezTo>
                    <a:pt x="7332" y="4572"/>
                    <a:pt x="7192" y="4433"/>
                    <a:pt x="6997" y="4433"/>
                  </a:cubicBezTo>
                  <a:lnTo>
                    <a:pt x="6691" y="4433"/>
                  </a:lnTo>
                  <a:lnTo>
                    <a:pt x="6691" y="3820"/>
                  </a:lnTo>
                  <a:lnTo>
                    <a:pt x="6997" y="3820"/>
                  </a:lnTo>
                  <a:cubicBezTo>
                    <a:pt x="7192" y="3820"/>
                    <a:pt x="7332" y="3680"/>
                    <a:pt x="7332" y="3485"/>
                  </a:cubicBezTo>
                  <a:cubicBezTo>
                    <a:pt x="7332" y="3318"/>
                    <a:pt x="7192" y="3179"/>
                    <a:pt x="6997" y="3179"/>
                  </a:cubicBezTo>
                  <a:lnTo>
                    <a:pt x="6691" y="3179"/>
                  </a:lnTo>
                  <a:lnTo>
                    <a:pt x="6691" y="2537"/>
                  </a:lnTo>
                  <a:lnTo>
                    <a:pt x="6997" y="2537"/>
                  </a:lnTo>
                  <a:cubicBezTo>
                    <a:pt x="7192" y="2537"/>
                    <a:pt x="7332" y="2398"/>
                    <a:pt x="7332" y="2231"/>
                  </a:cubicBezTo>
                  <a:cubicBezTo>
                    <a:pt x="7332" y="2064"/>
                    <a:pt x="7192" y="1924"/>
                    <a:pt x="6997" y="1924"/>
                  </a:cubicBezTo>
                  <a:lnTo>
                    <a:pt x="6663" y="1924"/>
                  </a:lnTo>
                  <a:cubicBezTo>
                    <a:pt x="6635" y="1701"/>
                    <a:pt x="6551" y="1534"/>
                    <a:pt x="6412" y="1367"/>
                  </a:cubicBezTo>
                  <a:lnTo>
                    <a:pt x="6663" y="1116"/>
                  </a:lnTo>
                  <a:cubicBezTo>
                    <a:pt x="6774" y="1004"/>
                    <a:pt x="6774" y="809"/>
                    <a:pt x="6663" y="670"/>
                  </a:cubicBezTo>
                  <a:cubicBezTo>
                    <a:pt x="6607" y="614"/>
                    <a:pt x="6530" y="586"/>
                    <a:pt x="6450" y="586"/>
                  </a:cubicBezTo>
                  <a:cubicBezTo>
                    <a:pt x="6370" y="586"/>
                    <a:pt x="6286" y="614"/>
                    <a:pt x="6217" y="670"/>
                  </a:cubicBezTo>
                  <a:lnTo>
                    <a:pt x="5966" y="921"/>
                  </a:lnTo>
                  <a:cubicBezTo>
                    <a:pt x="5799" y="809"/>
                    <a:pt x="5604" y="726"/>
                    <a:pt x="5408" y="670"/>
                  </a:cubicBezTo>
                  <a:lnTo>
                    <a:pt x="5408" y="307"/>
                  </a:lnTo>
                  <a:cubicBezTo>
                    <a:pt x="5408" y="140"/>
                    <a:pt x="5269" y="1"/>
                    <a:pt x="5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9"/>
            <p:cNvSpPr/>
            <p:nvPr/>
          </p:nvSpPr>
          <p:spPr>
            <a:xfrm>
              <a:off x="-47242037" y="188100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40" y="0"/>
                    <a:pt x="0" y="140"/>
                    <a:pt x="0" y="307"/>
                  </a:cubicBezTo>
                  <a:lnTo>
                    <a:pt x="0" y="948"/>
                  </a:lnTo>
                  <a:cubicBezTo>
                    <a:pt x="0" y="1115"/>
                    <a:pt x="140" y="1255"/>
                    <a:pt x="307" y="1255"/>
                  </a:cubicBezTo>
                  <a:cubicBezTo>
                    <a:pt x="474" y="1255"/>
                    <a:pt x="613" y="1115"/>
                    <a:pt x="613" y="948"/>
                  </a:cubicBezTo>
                  <a:lnTo>
                    <a:pt x="613" y="307"/>
                  </a:ln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9"/>
            <p:cNvSpPr/>
            <p:nvPr/>
          </p:nvSpPr>
          <p:spPr>
            <a:xfrm>
              <a:off x="-47242037" y="234775"/>
              <a:ext cx="15350" cy="31400"/>
            </a:xfrm>
            <a:custGeom>
              <a:avLst/>
              <a:gdLst/>
              <a:ahLst/>
              <a:cxnLst/>
              <a:rect l="l" t="t" r="r" b="b"/>
              <a:pathLst>
                <a:path w="614" h="1256" extrusionOk="0">
                  <a:moveTo>
                    <a:pt x="307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16"/>
                    <a:pt x="140" y="1255"/>
                    <a:pt x="307" y="1255"/>
                  </a:cubicBezTo>
                  <a:cubicBezTo>
                    <a:pt x="474" y="1255"/>
                    <a:pt x="613" y="1116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9"/>
            <p:cNvSpPr/>
            <p:nvPr/>
          </p:nvSpPr>
          <p:spPr>
            <a:xfrm>
              <a:off x="-47180012" y="172075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39" y="0"/>
                    <a:pt x="0" y="139"/>
                    <a:pt x="0" y="335"/>
                  </a:cubicBezTo>
                  <a:lnTo>
                    <a:pt x="0" y="948"/>
                  </a:lnTo>
                  <a:cubicBezTo>
                    <a:pt x="0" y="1115"/>
                    <a:pt x="139" y="1254"/>
                    <a:pt x="307" y="1254"/>
                  </a:cubicBezTo>
                  <a:cubicBezTo>
                    <a:pt x="474" y="1254"/>
                    <a:pt x="613" y="1115"/>
                    <a:pt x="613" y="948"/>
                  </a:cubicBezTo>
                  <a:lnTo>
                    <a:pt x="613" y="335"/>
                  </a:lnTo>
                  <a:cubicBezTo>
                    <a:pt x="613" y="139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9"/>
            <p:cNvSpPr/>
            <p:nvPr/>
          </p:nvSpPr>
          <p:spPr>
            <a:xfrm>
              <a:off x="-47180012" y="218050"/>
              <a:ext cx="15350" cy="32100"/>
            </a:xfrm>
            <a:custGeom>
              <a:avLst/>
              <a:gdLst/>
              <a:ahLst/>
              <a:cxnLst/>
              <a:rect l="l" t="t" r="r" b="b"/>
              <a:pathLst>
                <a:path w="614" h="1284" extrusionOk="0">
                  <a:moveTo>
                    <a:pt x="307" y="1"/>
                  </a:moveTo>
                  <a:cubicBezTo>
                    <a:pt x="139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44"/>
                    <a:pt x="139" y="1283"/>
                    <a:pt x="307" y="1283"/>
                  </a:cubicBezTo>
                  <a:cubicBezTo>
                    <a:pt x="474" y="1283"/>
                    <a:pt x="613" y="1144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39"/>
          <p:cNvSpPr/>
          <p:nvPr/>
        </p:nvSpPr>
        <p:spPr>
          <a:xfrm>
            <a:off x="1447950" y="2246775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9"/>
          <p:cNvSpPr/>
          <p:nvPr/>
        </p:nvSpPr>
        <p:spPr>
          <a:xfrm>
            <a:off x="5305575" y="2246775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9"/>
          <p:cNvSpPr/>
          <p:nvPr/>
        </p:nvSpPr>
        <p:spPr>
          <a:xfrm>
            <a:off x="3376750" y="3570750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5;p39"/>
          <p:cNvSpPr txBox="1">
            <a:spLocks/>
          </p:cNvSpPr>
          <p:nvPr/>
        </p:nvSpPr>
        <p:spPr>
          <a:xfrm>
            <a:off x="1574265" y="1866518"/>
            <a:ext cx="1058097" cy="37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세부내용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Google Shape;245;p39"/>
          <p:cNvSpPr txBox="1">
            <a:spLocks/>
          </p:cNvSpPr>
          <p:nvPr/>
        </p:nvSpPr>
        <p:spPr>
          <a:xfrm>
            <a:off x="3481525" y="3257335"/>
            <a:ext cx="1058097" cy="37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장점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Google Shape;245;p39"/>
          <p:cNvSpPr txBox="1">
            <a:spLocks/>
          </p:cNvSpPr>
          <p:nvPr/>
        </p:nvSpPr>
        <p:spPr>
          <a:xfrm>
            <a:off x="5433659" y="1871363"/>
            <a:ext cx="1058097" cy="37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44338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경쟁 제품 분석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삼성페이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카드 스캔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4" name="Google Shape;244;p39"/>
          <p:cNvSpPr txBox="1">
            <a:spLocks noGrp="1"/>
          </p:cNvSpPr>
          <p:nvPr>
            <p:ph type="subTitle" idx="1"/>
          </p:nvPr>
        </p:nvSpPr>
        <p:spPr>
          <a:xfrm>
            <a:off x="1574265" y="2221937"/>
            <a:ext cx="3295332" cy="13439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카드를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등록시킬때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필요한 데이터들을 사진을 통해 입력시켜서 카드번호 및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카드정보를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입력한다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5" name="Google Shape;245;p39"/>
          <p:cNvSpPr txBox="1">
            <a:spLocks noGrp="1"/>
          </p:cNvSpPr>
          <p:nvPr>
            <p:ph type="subTitle" idx="2"/>
          </p:nvPr>
        </p:nvSpPr>
        <p:spPr>
          <a:xfrm>
            <a:off x="5433658" y="2218312"/>
            <a:ext cx="2795941" cy="1092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큰 문제는 없으나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접근성이 너무 좋아서 역으로 보안 관련 이슈가 발생 할 수 있다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6" name="Google Shape;246;p39"/>
          <p:cNvSpPr txBox="1">
            <a:spLocks noGrp="1"/>
          </p:cNvSpPr>
          <p:nvPr>
            <p:ph type="subTitle" idx="3"/>
          </p:nvPr>
        </p:nvSpPr>
        <p:spPr>
          <a:xfrm>
            <a:off x="3481525" y="3570750"/>
            <a:ext cx="2586766" cy="84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기존에 카드번호 등을 직접 입력 해야했던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불편한 방식을 개선했다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47" name="Google Shape;247;p39"/>
          <p:cNvGrpSpPr/>
          <p:nvPr/>
        </p:nvGrpSpPr>
        <p:grpSpPr>
          <a:xfrm>
            <a:off x="1014543" y="2241548"/>
            <a:ext cx="332705" cy="331102"/>
            <a:chOff x="-49786250" y="2316650"/>
            <a:chExt cx="300900" cy="299450"/>
          </a:xfrm>
        </p:grpSpPr>
        <p:sp>
          <p:nvSpPr>
            <p:cNvPr id="248" name="Google Shape;248;p39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9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9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9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9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9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9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39"/>
          <p:cNvSpPr/>
          <p:nvPr/>
        </p:nvSpPr>
        <p:spPr>
          <a:xfrm>
            <a:off x="4869597" y="2241133"/>
            <a:ext cx="334419" cy="331517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39"/>
          <p:cNvGrpSpPr/>
          <p:nvPr/>
        </p:nvGrpSpPr>
        <p:grpSpPr>
          <a:xfrm>
            <a:off x="3058998" y="3570750"/>
            <a:ext cx="239502" cy="338262"/>
            <a:chOff x="-47300587" y="123275"/>
            <a:chExt cx="190975" cy="269725"/>
          </a:xfrm>
        </p:grpSpPr>
        <p:sp>
          <p:nvSpPr>
            <p:cNvPr id="257" name="Google Shape;257;p39"/>
            <p:cNvSpPr/>
            <p:nvPr/>
          </p:nvSpPr>
          <p:spPr>
            <a:xfrm>
              <a:off x="-47300587" y="123275"/>
              <a:ext cx="190975" cy="269725"/>
            </a:xfrm>
            <a:custGeom>
              <a:avLst/>
              <a:gdLst/>
              <a:ahLst/>
              <a:cxnLst/>
              <a:rect l="l" t="t" r="r" b="b"/>
              <a:pathLst>
                <a:path w="7639" h="10789" extrusionOk="0">
                  <a:moveTo>
                    <a:pt x="5130" y="1283"/>
                  </a:moveTo>
                  <a:cubicBezTo>
                    <a:pt x="5659" y="1283"/>
                    <a:pt x="6050" y="1701"/>
                    <a:pt x="6050" y="2231"/>
                  </a:cubicBezTo>
                  <a:lnTo>
                    <a:pt x="6050" y="6273"/>
                  </a:lnTo>
                  <a:lnTo>
                    <a:pt x="4182" y="6273"/>
                  </a:lnTo>
                  <a:lnTo>
                    <a:pt x="4182" y="5687"/>
                  </a:lnTo>
                  <a:lnTo>
                    <a:pt x="4489" y="5687"/>
                  </a:lnTo>
                  <a:cubicBezTo>
                    <a:pt x="4684" y="5687"/>
                    <a:pt x="4823" y="5548"/>
                    <a:pt x="4823" y="5381"/>
                  </a:cubicBezTo>
                  <a:cubicBezTo>
                    <a:pt x="4823" y="5213"/>
                    <a:pt x="4684" y="5074"/>
                    <a:pt x="4489" y="5074"/>
                  </a:cubicBezTo>
                  <a:lnTo>
                    <a:pt x="4182" y="5074"/>
                  </a:lnTo>
                  <a:lnTo>
                    <a:pt x="4182" y="4433"/>
                  </a:lnTo>
                  <a:lnTo>
                    <a:pt x="4489" y="4433"/>
                  </a:lnTo>
                  <a:cubicBezTo>
                    <a:pt x="4684" y="4433"/>
                    <a:pt x="4823" y="4294"/>
                    <a:pt x="4823" y="4126"/>
                  </a:cubicBezTo>
                  <a:cubicBezTo>
                    <a:pt x="4823" y="3931"/>
                    <a:pt x="4684" y="3792"/>
                    <a:pt x="4489" y="3792"/>
                  </a:cubicBezTo>
                  <a:lnTo>
                    <a:pt x="4182" y="3792"/>
                  </a:lnTo>
                  <a:lnTo>
                    <a:pt x="4182" y="3179"/>
                  </a:lnTo>
                  <a:lnTo>
                    <a:pt x="4489" y="3179"/>
                  </a:lnTo>
                  <a:cubicBezTo>
                    <a:pt x="4684" y="3179"/>
                    <a:pt x="4823" y="3039"/>
                    <a:pt x="4823" y="2872"/>
                  </a:cubicBezTo>
                  <a:cubicBezTo>
                    <a:pt x="4823" y="2677"/>
                    <a:pt x="4684" y="2537"/>
                    <a:pt x="4489" y="2537"/>
                  </a:cubicBezTo>
                  <a:lnTo>
                    <a:pt x="4182" y="2537"/>
                  </a:lnTo>
                  <a:lnTo>
                    <a:pt x="4182" y="2231"/>
                  </a:lnTo>
                  <a:cubicBezTo>
                    <a:pt x="4182" y="1701"/>
                    <a:pt x="4600" y="1283"/>
                    <a:pt x="5130" y="1283"/>
                  </a:cubicBezTo>
                  <a:close/>
                  <a:moveTo>
                    <a:pt x="2649" y="1952"/>
                  </a:moveTo>
                  <a:cubicBezTo>
                    <a:pt x="3178" y="1952"/>
                    <a:pt x="3597" y="2370"/>
                    <a:pt x="3597" y="2900"/>
                  </a:cubicBezTo>
                  <a:lnTo>
                    <a:pt x="3597" y="6328"/>
                  </a:lnTo>
                  <a:lnTo>
                    <a:pt x="1701" y="6328"/>
                  </a:lnTo>
                  <a:lnTo>
                    <a:pt x="1701" y="2900"/>
                  </a:lnTo>
                  <a:cubicBezTo>
                    <a:pt x="1701" y="2370"/>
                    <a:pt x="2119" y="1952"/>
                    <a:pt x="2649" y="1952"/>
                  </a:cubicBezTo>
                  <a:close/>
                  <a:moveTo>
                    <a:pt x="6969" y="6942"/>
                  </a:moveTo>
                  <a:lnTo>
                    <a:pt x="6969" y="7248"/>
                  </a:lnTo>
                  <a:lnTo>
                    <a:pt x="6997" y="7248"/>
                  </a:lnTo>
                  <a:cubicBezTo>
                    <a:pt x="6997" y="7443"/>
                    <a:pt x="6858" y="7583"/>
                    <a:pt x="6691" y="7583"/>
                  </a:cubicBezTo>
                  <a:lnTo>
                    <a:pt x="1088" y="7583"/>
                  </a:lnTo>
                  <a:cubicBezTo>
                    <a:pt x="920" y="7583"/>
                    <a:pt x="781" y="7443"/>
                    <a:pt x="781" y="7248"/>
                  </a:cubicBezTo>
                  <a:lnTo>
                    <a:pt x="781" y="6942"/>
                  </a:lnTo>
                  <a:close/>
                  <a:moveTo>
                    <a:pt x="6273" y="8168"/>
                  </a:moveTo>
                  <a:lnTo>
                    <a:pt x="5827" y="10092"/>
                  </a:lnTo>
                  <a:lnTo>
                    <a:pt x="1952" y="10092"/>
                  </a:lnTo>
                  <a:lnTo>
                    <a:pt x="1506" y="8168"/>
                  </a:lnTo>
                  <a:close/>
                  <a:moveTo>
                    <a:pt x="5102" y="1"/>
                  </a:moveTo>
                  <a:cubicBezTo>
                    <a:pt x="4907" y="1"/>
                    <a:pt x="4767" y="140"/>
                    <a:pt x="4767" y="307"/>
                  </a:cubicBezTo>
                  <a:lnTo>
                    <a:pt x="4767" y="670"/>
                  </a:lnTo>
                  <a:cubicBezTo>
                    <a:pt x="4572" y="698"/>
                    <a:pt x="4405" y="781"/>
                    <a:pt x="4210" y="921"/>
                  </a:cubicBezTo>
                  <a:lnTo>
                    <a:pt x="3987" y="670"/>
                  </a:lnTo>
                  <a:cubicBezTo>
                    <a:pt x="3931" y="614"/>
                    <a:pt x="3847" y="586"/>
                    <a:pt x="3760" y="586"/>
                  </a:cubicBezTo>
                  <a:cubicBezTo>
                    <a:pt x="3673" y="586"/>
                    <a:pt x="3583" y="614"/>
                    <a:pt x="3513" y="670"/>
                  </a:cubicBezTo>
                  <a:cubicBezTo>
                    <a:pt x="3429" y="781"/>
                    <a:pt x="3429" y="976"/>
                    <a:pt x="3513" y="1116"/>
                  </a:cubicBezTo>
                  <a:lnTo>
                    <a:pt x="3764" y="1367"/>
                  </a:lnTo>
                  <a:cubicBezTo>
                    <a:pt x="3708" y="1478"/>
                    <a:pt x="3652" y="1562"/>
                    <a:pt x="3597" y="1673"/>
                  </a:cubicBezTo>
                  <a:cubicBezTo>
                    <a:pt x="3374" y="1506"/>
                    <a:pt x="3123" y="1367"/>
                    <a:pt x="2872" y="1339"/>
                  </a:cubicBezTo>
                  <a:lnTo>
                    <a:pt x="2872" y="976"/>
                  </a:lnTo>
                  <a:cubicBezTo>
                    <a:pt x="2872" y="809"/>
                    <a:pt x="2732" y="670"/>
                    <a:pt x="2537" y="670"/>
                  </a:cubicBezTo>
                  <a:cubicBezTo>
                    <a:pt x="2370" y="670"/>
                    <a:pt x="2231" y="809"/>
                    <a:pt x="2231" y="976"/>
                  </a:cubicBezTo>
                  <a:lnTo>
                    <a:pt x="2231" y="1339"/>
                  </a:lnTo>
                  <a:cubicBezTo>
                    <a:pt x="2036" y="1367"/>
                    <a:pt x="1840" y="1450"/>
                    <a:pt x="1673" y="1562"/>
                  </a:cubicBezTo>
                  <a:lnTo>
                    <a:pt x="1422" y="1339"/>
                  </a:lnTo>
                  <a:cubicBezTo>
                    <a:pt x="1380" y="1283"/>
                    <a:pt x="1304" y="1255"/>
                    <a:pt x="1220" y="1255"/>
                  </a:cubicBezTo>
                  <a:cubicBezTo>
                    <a:pt x="1137" y="1255"/>
                    <a:pt x="1046" y="1283"/>
                    <a:pt x="976" y="1339"/>
                  </a:cubicBezTo>
                  <a:cubicBezTo>
                    <a:pt x="865" y="1450"/>
                    <a:pt x="865" y="1645"/>
                    <a:pt x="976" y="1785"/>
                  </a:cubicBezTo>
                  <a:lnTo>
                    <a:pt x="1227" y="2036"/>
                  </a:lnTo>
                  <a:cubicBezTo>
                    <a:pt x="1116" y="2203"/>
                    <a:pt x="1032" y="2370"/>
                    <a:pt x="976" y="2593"/>
                  </a:cubicBezTo>
                  <a:lnTo>
                    <a:pt x="642" y="2593"/>
                  </a:lnTo>
                  <a:cubicBezTo>
                    <a:pt x="447" y="2593"/>
                    <a:pt x="307" y="2733"/>
                    <a:pt x="307" y="2900"/>
                  </a:cubicBezTo>
                  <a:cubicBezTo>
                    <a:pt x="307" y="3067"/>
                    <a:pt x="447" y="3206"/>
                    <a:pt x="642" y="3206"/>
                  </a:cubicBezTo>
                  <a:lnTo>
                    <a:pt x="948" y="3206"/>
                  </a:lnTo>
                  <a:lnTo>
                    <a:pt x="948" y="3848"/>
                  </a:lnTo>
                  <a:lnTo>
                    <a:pt x="642" y="3848"/>
                  </a:lnTo>
                  <a:cubicBezTo>
                    <a:pt x="447" y="3848"/>
                    <a:pt x="307" y="3987"/>
                    <a:pt x="307" y="4154"/>
                  </a:cubicBezTo>
                  <a:cubicBezTo>
                    <a:pt x="307" y="4321"/>
                    <a:pt x="447" y="4461"/>
                    <a:pt x="642" y="4461"/>
                  </a:cubicBezTo>
                  <a:lnTo>
                    <a:pt x="948" y="4461"/>
                  </a:lnTo>
                  <a:lnTo>
                    <a:pt x="948" y="5102"/>
                  </a:lnTo>
                  <a:lnTo>
                    <a:pt x="642" y="5102"/>
                  </a:lnTo>
                  <a:cubicBezTo>
                    <a:pt x="447" y="5102"/>
                    <a:pt x="307" y="5241"/>
                    <a:pt x="307" y="5409"/>
                  </a:cubicBezTo>
                  <a:cubicBezTo>
                    <a:pt x="307" y="5576"/>
                    <a:pt x="447" y="5715"/>
                    <a:pt x="642" y="5715"/>
                  </a:cubicBezTo>
                  <a:lnTo>
                    <a:pt x="948" y="5715"/>
                  </a:lnTo>
                  <a:lnTo>
                    <a:pt x="948" y="6356"/>
                  </a:lnTo>
                  <a:lnTo>
                    <a:pt x="307" y="6356"/>
                  </a:lnTo>
                  <a:cubicBezTo>
                    <a:pt x="140" y="6356"/>
                    <a:pt x="1" y="6496"/>
                    <a:pt x="1" y="6663"/>
                  </a:cubicBezTo>
                  <a:lnTo>
                    <a:pt x="1" y="7304"/>
                  </a:lnTo>
                  <a:cubicBezTo>
                    <a:pt x="1" y="7722"/>
                    <a:pt x="279" y="8085"/>
                    <a:pt x="697" y="8196"/>
                  </a:cubicBezTo>
                  <a:lnTo>
                    <a:pt x="1255" y="10538"/>
                  </a:lnTo>
                  <a:cubicBezTo>
                    <a:pt x="1283" y="10677"/>
                    <a:pt x="1422" y="10789"/>
                    <a:pt x="1562" y="10789"/>
                  </a:cubicBezTo>
                  <a:lnTo>
                    <a:pt x="5910" y="10789"/>
                  </a:lnTo>
                  <a:cubicBezTo>
                    <a:pt x="6050" y="10789"/>
                    <a:pt x="6217" y="10677"/>
                    <a:pt x="6245" y="10538"/>
                  </a:cubicBezTo>
                  <a:lnTo>
                    <a:pt x="6802" y="8196"/>
                  </a:lnTo>
                  <a:cubicBezTo>
                    <a:pt x="7165" y="8085"/>
                    <a:pt x="7499" y="7722"/>
                    <a:pt x="7499" y="7304"/>
                  </a:cubicBezTo>
                  <a:lnTo>
                    <a:pt x="7499" y="6663"/>
                  </a:lnTo>
                  <a:cubicBezTo>
                    <a:pt x="7638" y="6468"/>
                    <a:pt x="7499" y="6328"/>
                    <a:pt x="7332" y="6328"/>
                  </a:cubicBezTo>
                  <a:lnTo>
                    <a:pt x="6691" y="6328"/>
                  </a:lnTo>
                  <a:lnTo>
                    <a:pt x="6691" y="5074"/>
                  </a:lnTo>
                  <a:lnTo>
                    <a:pt x="6997" y="5074"/>
                  </a:lnTo>
                  <a:cubicBezTo>
                    <a:pt x="7192" y="5074"/>
                    <a:pt x="7332" y="4935"/>
                    <a:pt x="7332" y="4740"/>
                  </a:cubicBezTo>
                  <a:cubicBezTo>
                    <a:pt x="7332" y="4572"/>
                    <a:pt x="7192" y="4433"/>
                    <a:pt x="6997" y="4433"/>
                  </a:cubicBezTo>
                  <a:lnTo>
                    <a:pt x="6691" y="4433"/>
                  </a:lnTo>
                  <a:lnTo>
                    <a:pt x="6691" y="3820"/>
                  </a:lnTo>
                  <a:lnTo>
                    <a:pt x="6997" y="3820"/>
                  </a:lnTo>
                  <a:cubicBezTo>
                    <a:pt x="7192" y="3820"/>
                    <a:pt x="7332" y="3680"/>
                    <a:pt x="7332" y="3485"/>
                  </a:cubicBezTo>
                  <a:cubicBezTo>
                    <a:pt x="7332" y="3318"/>
                    <a:pt x="7192" y="3179"/>
                    <a:pt x="6997" y="3179"/>
                  </a:cubicBezTo>
                  <a:lnTo>
                    <a:pt x="6691" y="3179"/>
                  </a:lnTo>
                  <a:lnTo>
                    <a:pt x="6691" y="2537"/>
                  </a:lnTo>
                  <a:lnTo>
                    <a:pt x="6997" y="2537"/>
                  </a:lnTo>
                  <a:cubicBezTo>
                    <a:pt x="7192" y="2537"/>
                    <a:pt x="7332" y="2398"/>
                    <a:pt x="7332" y="2231"/>
                  </a:cubicBezTo>
                  <a:cubicBezTo>
                    <a:pt x="7332" y="2064"/>
                    <a:pt x="7192" y="1924"/>
                    <a:pt x="6997" y="1924"/>
                  </a:cubicBezTo>
                  <a:lnTo>
                    <a:pt x="6663" y="1924"/>
                  </a:lnTo>
                  <a:cubicBezTo>
                    <a:pt x="6635" y="1701"/>
                    <a:pt x="6551" y="1534"/>
                    <a:pt x="6412" y="1367"/>
                  </a:cubicBezTo>
                  <a:lnTo>
                    <a:pt x="6663" y="1116"/>
                  </a:lnTo>
                  <a:cubicBezTo>
                    <a:pt x="6774" y="1004"/>
                    <a:pt x="6774" y="809"/>
                    <a:pt x="6663" y="670"/>
                  </a:cubicBezTo>
                  <a:cubicBezTo>
                    <a:pt x="6607" y="614"/>
                    <a:pt x="6530" y="586"/>
                    <a:pt x="6450" y="586"/>
                  </a:cubicBezTo>
                  <a:cubicBezTo>
                    <a:pt x="6370" y="586"/>
                    <a:pt x="6286" y="614"/>
                    <a:pt x="6217" y="670"/>
                  </a:cubicBezTo>
                  <a:lnTo>
                    <a:pt x="5966" y="921"/>
                  </a:lnTo>
                  <a:cubicBezTo>
                    <a:pt x="5799" y="809"/>
                    <a:pt x="5604" y="726"/>
                    <a:pt x="5408" y="670"/>
                  </a:cubicBezTo>
                  <a:lnTo>
                    <a:pt x="5408" y="307"/>
                  </a:lnTo>
                  <a:cubicBezTo>
                    <a:pt x="5408" y="140"/>
                    <a:pt x="5269" y="1"/>
                    <a:pt x="5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9"/>
            <p:cNvSpPr/>
            <p:nvPr/>
          </p:nvSpPr>
          <p:spPr>
            <a:xfrm>
              <a:off x="-47242037" y="188100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40" y="0"/>
                    <a:pt x="0" y="140"/>
                    <a:pt x="0" y="307"/>
                  </a:cubicBezTo>
                  <a:lnTo>
                    <a:pt x="0" y="948"/>
                  </a:lnTo>
                  <a:cubicBezTo>
                    <a:pt x="0" y="1115"/>
                    <a:pt x="140" y="1255"/>
                    <a:pt x="307" y="1255"/>
                  </a:cubicBezTo>
                  <a:cubicBezTo>
                    <a:pt x="474" y="1255"/>
                    <a:pt x="613" y="1115"/>
                    <a:pt x="613" y="948"/>
                  </a:cubicBezTo>
                  <a:lnTo>
                    <a:pt x="613" y="307"/>
                  </a:ln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9"/>
            <p:cNvSpPr/>
            <p:nvPr/>
          </p:nvSpPr>
          <p:spPr>
            <a:xfrm>
              <a:off x="-47242037" y="234775"/>
              <a:ext cx="15350" cy="31400"/>
            </a:xfrm>
            <a:custGeom>
              <a:avLst/>
              <a:gdLst/>
              <a:ahLst/>
              <a:cxnLst/>
              <a:rect l="l" t="t" r="r" b="b"/>
              <a:pathLst>
                <a:path w="614" h="1256" extrusionOk="0">
                  <a:moveTo>
                    <a:pt x="307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16"/>
                    <a:pt x="140" y="1255"/>
                    <a:pt x="307" y="1255"/>
                  </a:cubicBezTo>
                  <a:cubicBezTo>
                    <a:pt x="474" y="1255"/>
                    <a:pt x="613" y="1116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9"/>
            <p:cNvSpPr/>
            <p:nvPr/>
          </p:nvSpPr>
          <p:spPr>
            <a:xfrm>
              <a:off x="-47180012" y="172075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39" y="0"/>
                    <a:pt x="0" y="139"/>
                    <a:pt x="0" y="335"/>
                  </a:cubicBezTo>
                  <a:lnTo>
                    <a:pt x="0" y="948"/>
                  </a:lnTo>
                  <a:cubicBezTo>
                    <a:pt x="0" y="1115"/>
                    <a:pt x="139" y="1254"/>
                    <a:pt x="307" y="1254"/>
                  </a:cubicBezTo>
                  <a:cubicBezTo>
                    <a:pt x="474" y="1254"/>
                    <a:pt x="613" y="1115"/>
                    <a:pt x="613" y="948"/>
                  </a:cubicBezTo>
                  <a:lnTo>
                    <a:pt x="613" y="335"/>
                  </a:lnTo>
                  <a:cubicBezTo>
                    <a:pt x="613" y="139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9"/>
            <p:cNvSpPr/>
            <p:nvPr/>
          </p:nvSpPr>
          <p:spPr>
            <a:xfrm>
              <a:off x="-47180012" y="218050"/>
              <a:ext cx="15350" cy="32100"/>
            </a:xfrm>
            <a:custGeom>
              <a:avLst/>
              <a:gdLst/>
              <a:ahLst/>
              <a:cxnLst/>
              <a:rect l="l" t="t" r="r" b="b"/>
              <a:pathLst>
                <a:path w="614" h="1284" extrusionOk="0">
                  <a:moveTo>
                    <a:pt x="307" y="1"/>
                  </a:moveTo>
                  <a:cubicBezTo>
                    <a:pt x="139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44"/>
                    <a:pt x="139" y="1283"/>
                    <a:pt x="307" y="1283"/>
                  </a:cubicBezTo>
                  <a:cubicBezTo>
                    <a:pt x="474" y="1283"/>
                    <a:pt x="613" y="1144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39"/>
          <p:cNvSpPr/>
          <p:nvPr/>
        </p:nvSpPr>
        <p:spPr>
          <a:xfrm>
            <a:off x="1447950" y="2246775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9"/>
          <p:cNvSpPr/>
          <p:nvPr/>
        </p:nvSpPr>
        <p:spPr>
          <a:xfrm>
            <a:off x="5305575" y="2246775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9"/>
          <p:cNvSpPr/>
          <p:nvPr/>
        </p:nvSpPr>
        <p:spPr>
          <a:xfrm>
            <a:off x="3376750" y="3570750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5;p39"/>
          <p:cNvSpPr txBox="1">
            <a:spLocks/>
          </p:cNvSpPr>
          <p:nvPr/>
        </p:nvSpPr>
        <p:spPr>
          <a:xfrm>
            <a:off x="1574265" y="1866518"/>
            <a:ext cx="1058097" cy="37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세부내용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Google Shape;245;p39"/>
          <p:cNvSpPr txBox="1">
            <a:spLocks/>
          </p:cNvSpPr>
          <p:nvPr/>
        </p:nvSpPr>
        <p:spPr>
          <a:xfrm>
            <a:off x="3481525" y="3257335"/>
            <a:ext cx="1058097" cy="37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장점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Google Shape;245;p39"/>
          <p:cNvSpPr txBox="1">
            <a:spLocks/>
          </p:cNvSpPr>
          <p:nvPr/>
        </p:nvSpPr>
        <p:spPr>
          <a:xfrm>
            <a:off x="5433659" y="1871363"/>
            <a:ext cx="1058097" cy="37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52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719998" y="540000"/>
            <a:ext cx="55630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경쟁 제품 분석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- Microsoft Math Solver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4" name="Google Shape;244;p39"/>
          <p:cNvSpPr txBox="1">
            <a:spLocks noGrp="1"/>
          </p:cNvSpPr>
          <p:nvPr>
            <p:ph type="subTitle" idx="1"/>
          </p:nvPr>
        </p:nvSpPr>
        <p:spPr>
          <a:xfrm>
            <a:off x="1574265" y="2221937"/>
            <a:ext cx="3295332" cy="962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사진을 통해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수식을 입력하거나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어플에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수식을 필기하면 디지털 수식으로 변환하여 연산을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해준다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5" name="Google Shape;245;p39"/>
          <p:cNvSpPr txBox="1">
            <a:spLocks noGrp="1"/>
          </p:cNvSpPr>
          <p:nvPr>
            <p:ph type="subTitle" idx="2"/>
          </p:nvPr>
        </p:nvSpPr>
        <p:spPr>
          <a:xfrm>
            <a:off x="5433658" y="2218312"/>
            <a:ext cx="2795941" cy="1092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수식이 비슷하게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생긴 경우에 정확도가 높지않으면 수식을 인식하는데 문제가 발생한다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6" name="Google Shape;246;p39"/>
          <p:cNvSpPr txBox="1">
            <a:spLocks noGrp="1"/>
          </p:cNvSpPr>
          <p:nvPr>
            <p:ph type="subTitle" idx="3"/>
          </p:nvPr>
        </p:nvSpPr>
        <p:spPr>
          <a:xfrm>
            <a:off x="3481524" y="3570750"/>
            <a:ext cx="3113239" cy="1096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복잡한 수식의 경우 다양한 기호들이 많아서 컴퓨터에게 입력을 하기 어려운데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수기로 적힌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수식을 직접 촬영하여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입력을 할 수  있어 편리하다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47" name="Google Shape;247;p39"/>
          <p:cNvGrpSpPr/>
          <p:nvPr/>
        </p:nvGrpSpPr>
        <p:grpSpPr>
          <a:xfrm>
            <a:off x="1014543" y="2241548"/>
            <a:ext cx="332705" cy="331102"/>
            <a:chOff x="-49786250" y="2316650"/>
            <a:chExt cx="300900" cy="299450"/>
          </a:xfrm>
        </p:grpSpPr>
        <p:sp>
          <p:nvSpPr>
            <p:cNvPr id="248" name="Google Shape;248;p39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9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9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9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9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9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9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39"/>
          <p:cNvSpPr/>
          <p:nvPr/>
        </p:nvSpPr>
        <p:spPr>
          <a:xfrm>
            <a:off x="4869597" y="2241133"/>
            <a:ext cx="334419" cy="331517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39"/>
          <p:cNvGrpSpPr/>
          <p:nvPr/>
        </p:nvGrpSpPr>
        <p:grpSpPr>
          <a:xfrm>
            <a:off x="3058998" y="3570750"/>
            <a:ext cx="239502" cy="338262"/>
            <a:chOff x="-47300587" y="123275"/>
            <a:chExt cx="190975" cy="269725"/>
          </a:xfrm>
        </p:grpSpPr>
        <p:sp>
          <p:nvSpPr>
            <p:cNvPr id="257" name="Google Shape;257;p39"/>
            <p:cNvSpPr/>
            <p:nvPr/>
          </p:nvSpPr>
          <p:spPr>
            <a:xfrm>
              <a:off x="-47300587" y="123275"/>
              <a:ext cx="190975" cy="269725"/>
            </a:xfrm>
            <a:custGeom>
              <a:avLst/>
              <a:gdLst/>
              <a:ahLst/>
              <a:cxnLst/>
              <a:rect l="l" t="t" r="r" b="b"/>
              <a:pathLst>
                <a:path w="7639" h="10789" extrusionOk="0">
                  <a:moveTo>
                    <a:pt x="5130" y="1283"/>
                  </a:moveTo>
                  <a:cubicBezTo>
                    <a:pt x="5659" y="1283"/>
                    <a:pt x="6050" y="1701"/>
                    <a:pt x="6050" y="2231"/>
                  </a:cubicBezTo>
                  <a:lnTo>
                    <a:pt x="6050" y="6273"/>
                  </a:lnTo>
                  <a:lnTo>
                    <a:pt x="4182" y="6273"/>
                  </a:lnTo>
                  <a:lnTo>
                    <a:pt x="4182" y="5687"/>
                  </a:lnTo>
                  <a:lnTo>
                    <a:pt x="4489" y="5687"/>
                  </a:lnTo>
                  <a:cubicBezTo>
                    <a:pt x="4684" y="5687"/>
                    <a:pt x="4823" y="5548"/>
                    <a:pt x="4823" y="5381"/>
                  </a:cubicBezTo>
                  <a:cubicBezTo>
                    <a:pt x="4823" y="5213"/>
                    <a:pt x="4684" y="5074"/>
                    <a:pt x="4489" y="5074"/>
                  </a:cubicBezTo>
                  <a:lnTo>
                    <a:pt x="4182" y="5074"/>
                  </a:lnTo>
                  <a:lnTo>
                    <a:pt x="4182" y="4433"/>
                  </a:lnTo>
                  <a:lnTo>
                    <a:pt x="4489" y="4433"/>
                  </a:lnTo>
                  <a:cubicBezTo>
                    <a:pt x="4684" y="4433"/>
                    <a:pt x="4823" y="4294"/>
                    <a:pt x="4823" y="4126"/>
                  </a:cubicBezTo>
                  <a:cubicBezTo>
                    <a:pt x="4823" y="3931"/>
                    <a:pt x="4684" y="3792"/>
                    <a:pt x="4489" y="3792"/>
                  </a:cubicBezTo>
                  <a:lnTo>
                    <a:pt x="4182" y="3792"/>
                  </a:lnTo>
                  <a:lnTo>
                    <a:pt x="4182" y="3179"/>
                  </a:lnTo>
                  <a:lnTo>
                    <a:pt x="4489" y="3179"/>
                  </a:lnTo>
                  <a:cubicBezTo>
                    <a:pt x="4684" y="3179"/>
                    <a:pt x="4823" y="3039"/>
                    <a:pt x="4823" y="2872"/>
                  </a:cubicBezTo>
                  <a:cubicBezTo>
                    <a:pt x="4823" y="2677"/>
                    <a:pt x="4684" y="2537"/>
                    <a:pt x="4489" y="2537"/>
                  </a:cubicBezTo>
                  <a:lnTo>
                    <a:pt x="4182" y="2537"/>
                  </a:lnTo>
                  <a:lnTo>
                    <a:pt x="4182" y="2231"/>
                  </a:lnTo>
                  <a:cubicBezTo>
                    <a:pt x="4182" y="1701"/>
                    <a:pt x="4600" y="1283"/>
                    <a:pt x="5130" y="1283"/>
                  </a:cubicBezTo>
                  <a:close/>
                  <a:moveTo>
                    <a:pt x="2649" y="1952"/>
                  </a:moveTo>
                  <a:cubicBezTo>
                    <a:pt x="3178" y="1952"/>
                    <a:pt x="3597" y="2370"/>
                    <a:pt x="3597" y="2900"/>
                  </a:cubicBezTo>
                  <a:lnTo>
                    <a:pt x="3597" y="6328"/>
                  </a:lnTo>
                  <a:lnTo>
                    <a:pt x="1701" y="6328"/>
                  </a:lnTo>
                  <a:lnTo>
                    <a:pt x="1701" y="2900"/>
                  </a:lnTo>
                  <a:cubicBezTo>
                    <a:pt x="1701" y="2370"/>
                    <a:pt x="2119" y="1952"/>
                    <a:pt x="2649" y="1952"/>
                  </a:cubicBezTo>
                  <a:close/>
                  <a:moveTo>
                    <a:pt x="6969" y="6942"/>
                  </a:moveTo>
                  <a:lnTo>
                    <a:pt x="6969" y="7248"/>
                  </a:lnTo>
                  <a:lnTo>
                    <a:pt x="6997" y="7248"/>
                  </a:lnTo>
                  <a:cubicBezTo>
                    <a:pt x="6997" y="7443"/>
                    <a:pt x="6858" y="7583"/>
                    <a:pt x="6691" y="7583"/>
                  </a:cubicBezTo>
                  <a:lnTo>
                    <a:pt x="1088" y="7583"/>
                  </a:lnTo>
                  <a:cubicBezTo>
                    <a:pt x="920" y="7583"/>
                    <a:pt x="781" y="7443"/>
                    <a:pt x="781" y="7248"/>
                  </a:cubicBezTo>
                  <a:lnTo>
                    <a:pt x="781" y="6942"/>
                  </a:lnTo>
                  <a:close/>
                  <a:moveTo>
                    <a:pt x="6273" y="8168"/>
                  </a:moveTo>
                  <a:lnTo>
                    <a:pt x="5827" y="10092"/>
                  </a:lnTo>
                  <a:lnTo>
                    <a:pt x="1952" y="10092"/>
                  </a:lnTo>
                  <a:lnTo>
                    <a:pt x="1506" y="8168"/>
                  </a:lnTo>
                  <a:close/>
                  <a:moveTo>
                    <a:pt x="5102" y="1"/>
                  </a:moveTo>
                  <a:cubicBezTo>
                    <a:pt x="4907" y="1"/>
                    <a:pt x="4767" y="140"/>
                    <a:pt x="4767" y="307"/>
                  </a:cubicBezTo>
                  <a:lnTo>
                    <a:pt x="4767" y="670"/>
                  </a:lnTo>
                  <a:cubicBezTo>
                    <a:pt x="4572" y="698"/>
                    <a:pt x="4405" y="781"/>
                    <a:pt x="4210" y="921"/>
                  </a:cubicBezTo>
                  <a:lnTo>
                    <a:pt x="3987" y="670"/>
                  </a:lnTo>
                  <a:cubicBezTo>
                    <a:pt x="3931" y="614"/>
                    <a:pt x="3847" y="586"/>
                    <a:pt x="3760" y="586"/>
                  </a:cubicBezTo>
                  <a:cubicBezTo>
                    <a:pt x="3673" y="586"/>
                    <a:pt x="3583" y="614"/>
                    <a:pt x="3513" y="670"/>
                  </a:cubicBezTo>
                  <a:cubicBezTo>
                    <a:pt x="3429" y="781"/>
                    <a:pt x="3429" y="976"/>
                    <a:pt x="3513" y="1116"/>
                  </a:cubicBezTo>
                  <a:lnTo>
                    <a:pt x="3764" y="1367"/>
                  </a:lnTo>
                  <a:cubicBezTo>
                    <a:pt x="3708" y="1478"/>
                    <a:pt x="3652" y="1562"/>
                    <a:pt x="3597" y="1673"/>
                  </a:cubicBezTo>
                  <a:cubicBezTo>
                    <a:pt x="3374" y="1506"/>
                    <a:pt x="3123" y="1367"/>
                    <a:pt x="2872" y="1339"/>
                  </a:cubicBezTo>
                  <a:lnTo>
                    <a:pt x="2872" y="976"/>
                  </a:lnTo>
                  <a:cubicBezTo>
                    <a:pt x="2872" y="809"/>
                    <a:pt x="2732" y="670"/>
                    <a:pt x="2537" y="670"/>
                  </a:cubicBezTo>
                  <a:cubicBezTo>
                    <a:pt x="2370" y="670"/>
                    <a:pt x="2231" y="809"/>
                    <a:pt x="2231" y="976"/>
                  </a:cubicBezTo>
                  <a:lnTo>
                    <a:pt x="2231" y="1339"/>
                  </a:lnTo>
                  <a:cubicBezTo>
                    <a:pt x="2036" y="1367"/>
                    <a:pt x="1840" y="1450"/>
                    <a:pt x="1673" y="1562"/>
                  </a:cubicBezTo>
                  <a:lnTo>
                    <a:pt x="1422" y="1339"/>
                  </a:lnTo>
                  <a:cubicBezTo>
                    <a:pt x="1380" y="1283"/>
                    <a:pt x="1304" y="1255"/>
                    <a:pt x="1220" y="1255"/>
                  </a:cubicBezTo>
                  <a:cubicBezTo>
                    <a:pt x="1137" y="1255"/>
                    <a:pt x="1046" y="1283"/>
                    <a:pt x="976" y="1339"/>
                  </a:cubicBezTo>
                  <a:cubicBezTo>
                    <a:pt x="865" y="1450"/>
                    <a:pt x="865" y="1645"/>
                    <a:pt x="976" y="1785"/>
                  </a:cubicBezTo>
                  <a:lnTo>
                    <a:pt x="1227" y="2036"/>
                  </a:lnTo>
                  <a:cubicBezTo>
                    <a:pt x="1116" y="2203"/>
                    <a:pt x="1032" y="2370"/>
                    <a:pt x="976" y="2593"/>
                  </a:cubicBezTo>
                  <a:lnTo>
                    <a:pt x="642" y="2593"/>
                  </a:lnTo>
                  <a:cubicBezTo>
                    <a:pt x="447" y="2593"/>
                    <a:pt x="307" y="2733"/>
                    <a:pt x="307" y="2900"/>
                  </a:cubicBezTo>
                  <a:cubicBezTo>
                    <a:pt x="307" y="3067"/>
                    <a:pt x="447" y="3206"/>
                    <a:pt x="642" y="3206"/>
                  </a:cubicBezTo>
                  <a:lnTo>
                    <a:pt x="948" y="3206"/>
                  </a:lnTo>
                  <a:lnTo>
                    <a:pt x="948" y="3848"/>
                  </a:lnTo>
                  <a:lnTo>
                    <a:pt x="642" y="3848"/>
                  </a:lnTo>
                  <a:cubicBezTo>
                    <a:pt x="447" y="3848"/>
                    <a:pt x="307" y="3987"/>
                    <a:pt x="307" y="4154"/>
                  </a:cubicBezTo>
                  <a:cubicBezTo>
                    <a:pt x="307" y="4321"/>
                    <a:pt x="447" y="4461"/>
                    <a:pt x="642" y="4461"/>
                  </a:cubicBezTo>
                  <a:lnTo>
                    <a:pt x="948" y="4461"/>
                  </a:lnTo>
                  <a:lnTo>
                    <a:pt x="948" y="5102"/>
                  </a:lnTo>
                  <a:lnTo>
                    <a:pt x="642" y="5102"/>
                  </a:lnTo>
                  <a:cubicBezTo>
                    <a:pt x="447" y="5102"/>
                    <a:pt x="307" y="5241"/>
                    <a:pt x="307" y="5409"/>
                  </a:cubicBezTo>
                  <a:cubicBezTo>
                    <a:pt x="307" y="5576"/>
                    <a:pt x="447" y="5715"/>
                    <a:pt x="642" y="5715"/>
                  </a:cubicBezTo>
                  <a:lnTo>
                    <a:pt x="948" y="5715"/>
                  </a:lnTo>
                  <a:lnTo>
                    <a:pt x="948" y="6356"/>
                  </a:lnTo>
                  <a:lnTo>
                    <a:pt x="307" y="6356"/>
                  </a:lnTo>
                  <a:cubicBezTo>
                    <a:pt x="140" y="6356"/>
                    <a:pt x="1" y="6496"/>
                    <a:pt x="1" y="6663"/>
                  </a:cubicBezTo>
                  <a:lnTo>
                    <a:pt x="1" y="7304"/>
                  </a:lnTo>
                  <a:cubicBezTo>
                    <a:pt x="1" y="7722"/>
                    <a:pt x="279" y="8085"/>
                    <a:pt x="697" y="8196"/>
                  </a:cubicBezTo>
                  <a:lnTo>
                    <a:pt x="1255" y="10538"/>
                  </a:lnTo>
                  <a:cubicBezTo>
                    <a:pt x="1283" y="10677"/>
                    <a:pt x="1422" y="10789"/>
                    <a:pt x="1562" y="10789"/>
                  </a:cubicBezTo>
                  <a:lnTo>
                    <a:pt x="5910" y="10789"/>
                  </a:lnTo>
                  <a:cubicBezTo>
                    <a:pt x="6050" y="10789"/>
                    <a:pt x="6217" y="10677"/>
                    <a:pt x="6245" y="10538"/>
                  </a:cubicBezTo>
                  <a:lnTo>
                    <a:pt x="6802" y="8196"/>
                  </a:lnTo>
                  <a:cubicBezTo>
                    <a:pt x="7165" y="8085"/>
                    <a:pt x="7499" y="7722"/>
                    <a:pt x="7499" y="7304"/>
                  </a:cubicBezTo>
                  <a:lnTo>
                    <a:pt x="7499" y="6663"/>
                  </a:lnTo>
                  <a:cubicBezTo>
                    <a:pt x="7638" y="6468"/>
                    <a:pt x="7499" y="6328"/>
                    <a:pt x="7332" y="6328"/>
                  </a:cubicBezTo>
                  <a:lnTo>
                    <a:pt x="6691" y="6328"/>
                  </a:lnTo>
                  <a:lnTo>
                    <a:pt x="6691" y="5074"/>
                  </a:lnTo>
                  <a:lnTo>
                    <a:pt x="6997" y="5074"/>
                  </a:lnTo>
                  <a:cubicBezTo>
                    <a:pt x="7192" y="5074"/>
                    <a:pt x="7332" y="4935"/>
                    <a:pt x="7332" y="4740"/>
                  </a:cubicBezTo>
                  <a:cubicBezTo>
                    <a:pt x="7332" y="4572"/>
                    <a:pt x="7192" y="4433"/>
                    <a:pt x="6997" y="4433"/>
                  </a:cubicBezTo>
                  <a:lnTo>
                    <a:pt x="6691" y="4433"/>
                  </a:lnTo>
                  <a:lnTo>
                    <a:pt x="6691" y="3820"/>
                  </a:lnTo>
                  <a:lnTo>
                    <a:pt x="6997" y="3820"/>
                  </a:lnTo>
                  <a:cubicBezTo>
                    <a:pt x="7192" y="3820"/>
                    <a:pt x="7332" y="3680"/>
                    <a:pt x="7332" y="3485"/>
                  </a:cubicBezTo>
                  <a:cubicBezTo>
                    <a:pt x="7332" y="3318"/>
                    <a:pt x="7192" y="3179"/>
                    <a:pt x="6997" y="3179"/>
                  </a:cubicBezTo>
                  <a:lnTo>
                    <a:pt x="6691" y="3179"/>
                  </a:lnTo>
                  <a:lnTo>
                    <a:pt x="6691" y="2537"/>
                  </a:lnTo>
                  <a:lnTo>
                    <a:pt x="6997" y="2537"/>
                  </a:lnTo>
                  <a:cubicBezTo>
                    <a:pt x="7192" y="2537"/>
                    <a:pt x="7332" y="2398"/>
                    <a:pt x="7332" y="2231"/>
                  </a:cubicBezTo>
                  <a:cubicBezTo>
                    <a:pt x="7332" y="2064"/>
                    <a:pt x="7192" y="1924"/>
                    <a:pt x="6997" y="1924"/>
                  </a:cubicBezTo>
                  <a:lnTo>
                    <a:pt x="6663" y="1924"/>
                  </a:lnTo>
                  <a:cubicBezTo>
                    <a:pt x="6635" y="1701"/>
                    <a:pt x="6551" y="1534"/>
                    <a:pt x="6412" y="1367"/>
                  </a:cubicBezTo>
                  <a:lnTo>
                    <a:pt x="6663" y="1116"/>
                  </a:lnTo>
                  <a:cubicBezTo>
                    <a:pt x="6774" y="1004"/>
                    <a:pt x="6774" y="809"/>
                    <a:pt x="6663" y="670"/>
                  </a:cubicBezTo>
                  <a:cubicBezTo>
                    <a:pt x="6607" y="614"/>
                    <a:pt x="6530" y="586"/>
                    <a:pt x="6450" y="586"/>
                  </a:cubicBezTo>
                  <a:cubicBezTo>
                    <a:pt x="6370" y="586"/>
                    <a:pt x="6286" y="614"/>
                    <a:pt x="6217" y="670"/>
                  </a:cubicBezTo>
                  <a:lnTo>
                    <a:pt x="5966" y="921"/>
                  </a:lnTo>
                  <a:cubicBezTo>
                    <a:pt x="5799" y="809"/>
                    <a:pt x="5604" y="726"/>
                    <a:pt x="5408" y="670"/>
                  </a:cubicBezTo>
                  <a:lnTo>
                    <a:pt x="5408" y="307"/>
                  </a:lnTo>
                  <a:cubicBezTo>
                    <a:pt x="5408" y="140"/>
                    <a:pt x="5269" y="1"/>
                    <a:pt x="5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9"/>
            <p:cNvSpPr/>
            <p:nvPr/>
          </p:nvSpPr>
          <p:spPr>
            <a:xfrm>
              <a:off x="-47242037" y="188100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40" y="0"/>
                    <a:pt x="0" y="140"/>
                    <a:pt x="0" y="307"/>
                  </a:cubicBezTo>
                  <a:lnTo>
                    <a:pt x="0" y="948"/>
                  </a:lnTo>
                  <a:cubicBezTo>
                    <a:pt x="0" y="1115"/>
                    <a:pt x="140" y="1255"/>
                    <a:pt x="307" y="1255"/>
                  </a:cubicBezTo>
                  <a:cubicBezTo>
                    <a:pt x="474" y="1255"/>
                    <a:pt x="613" y="1115"/>
                    <a:pt x="613" y="948"/>
                  </a:cubicBezTo>
                  <a:lnTo>
                    <a:pt x="613" y="307"/>
                  </a:ln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9"/>
            <p:cNvSpPr/>
            <p:nvPr/>
          </p:nvSpPr>
          <p:spPr>
            <a:xfrm>
              <a:off x="-47242037" y="234775"/>
              <a:ext cx="15350" cy="31400"/>
            </a:xfrm>
            <a:custGeom>
              <a:avLst/>
              <a:gdLst/>
              <a:ahLst/>
              <a:cxnLst/>
              <a:rect l="l" t="t" r="r" b="b"/>
              <a:pathLst>
                <a:path w="614" h="1256" extrusionOk="0">
                  <a:moveTo>
                    <a:pt x="307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16"/>
                    <a:pt x="140" y="1255"/>
                    <a:pt x="307" y="1255"/>
                  </a:cubicBezTo>
                  <a:cubicBezTo>
                    <a:pt x="474" y="1255"/>
                    <a:pt x="613" y="1116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9"/>
            <p:cNvSpPr/>
            <p:nvPr/>
          </p:nvSpPr>
          <p:spPr>
            <a:xfrm>
              <a:off x="-47180012" y="172075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39" y="0"/>
                    <a:pt x="0" y="139"/>
                    <a:pt x="0" y="335"/>
                  </a:cubicBezTo>
                  <a:lnTo>
                    <a:pt x="0" y="948"/>
                  </a:lnTo>
                  <a:cubicBezTo>
                    <a:pt x="0" y="1115"/>
                    <a:pt x="139" y="1254"/>
                    <a:pt x="307" y="1254"/>
                  </a:cubicBezTo>
                  <a:cubicBezTo>
                    <a:pt x="474" y="1254"/>
                    <a:pt x="613" y="1115"/>
                    <a:pt x="613" y="948"/>
                  </a:cubicBezTo>
                  <a:lnTo>
                    <a:pt x="613" y="335"/>
                  </a:lnTo>
                  <a:cubicBezTo>
                    <a:pt x="613" y="139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9"/>
            <p:cNvSpPr/>
            <p:nvPr/>
          </p:nvSpPr>
          <p:spPr>
            <a:xfrm>
              <a:off x="-47180012" y="218050"/>
              <a:ext cx="15350" cy="32100"/>
            </a:xfrm>
            <a:custGeom>
              <a:avLst/>
              <a:gdLst/>
              <a:ahLst/>
              <a:cxnLst/>
              <a:rect l="l" t="t" r="r" b="b"/>
              <a:pathLst>
                <a:path w="614" h="1284" extrusionOk="0">
                  <a:moveTo>
                    <a:pt x="307" y="1"/>
                  </a:moveTo>
                  <a:cubicBezTo>
                    <a:pt x="139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44"/>
                    <a:pt x="139" y="1283"/>
                    <a:pt x="307" y="1283"/>
                  </a:cubicBezTo>
                  <a:cubicBezTo>
                    <a:pt x="474" y="1283"/>
                    <a:pt x="613" y="1144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39"/>
          <p:cNvSpPr/>
          <p:nvPr/>
        </p:nvSpPr>
        <p:spPr>
          <a:xfrm>
            <a:off x="1447950" y="2246775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9"/>
          <p:cNvSpPr/>
          <p:nvPr/>
        </p:nvSpPr>
        <p:spPr>
          <a:xfrm>
            <a:off x="5305575" y="2246775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9"/>
          <p:cNvSpPr/>
          <p:nvPr/>
        </p:nvSpPr>
        <p:spPr>
          <a:xfrm>
            <a:off x="3376750" y="3570750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5;p39"/>
          <p:cNvSpPr txBox="1">
            <a:spLocks/>
          </p:cNvSpPr>
          <p:nvPr/>
        </p:nvSpPr>
        <p:spPr>
          <a:xfrm>
            <a:off x="1574265" y="1866518"/>
            <a:ext cx="1058097" cy="37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세부내용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Google Shape;245;p39"/>
          <p:cNvSpPr txBox="1">
            <a:spLocks/>
          </p:cNvSpPr>
          <p:nvPr/>
        </p:nvSpPr>
        <p:spPr>
          <a:xfrm>
            <a:off x="3481525" y="3257335"/>
            <a:ext cx="1058097" cy="37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장점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Google Shape;245;p39"/>
          <p:cNvSpPr txBox="1">
            <a:spLocks/>
          </p:cNvSpPr>
          <p:nvPr/>
        </p:nvSpPr>
        <p:spPr>
          <a:xfrm>
            <a:off x="5433659" y="1871363"/>
            <a:ext cx="1058097" cy="37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63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40480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 분석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 한자 사전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4" name="Google Shape;244;p39"/>
          <p:cNvSpPr txBox="1">
            <a:spLocks noGrp="1"/>
          </p:cNvSpPr>
          <p:nvPr>
            <p:ph type="subTitle" idx="1"/>
          </p:nvPr>
        </p:nvSpPr>
        <p:spPr>
          <a:xfrm>
            <a:off x="1574265" y="2221937"/>
            <a:ext cx="3193773" cy="962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한자를 쓰는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법만 알고 있는 경우 검색이 불가능한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상황에서 이를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해결하기 위해 필기를 인식하여 검색이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가능하게 한다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5" name="Google Shape;245;p39"/>
          <p:cNvSpPr txBox="1">
            <a:spLocks noGrp="1"/>
          </p:cNvSpPr>
          <p:nvPr>
            <p:ph type="subTitle" idx="2"/>
          </p:nvPr>
        </p:nvSpPr>
        <p:spPr>
          <a:xfrm>
            <a:off x="5433659" y="2218312"/>
            <a:ext cx="2504996" cy="1092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언어들을 지원하기 위해서는 너무 방대한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데이터셋이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필요함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6" name="Google Shape;246;p39"/>
          <p:cNvSpPr txBox="1">
            <a:spLocks noGrp="1"/>
          </p:cNvSpPr>
          <p:nvPr>
            <p:ph type="subTitle" idx="3"/>
          </p:nvPr>
        </p:nvSpPr>
        <p:spPr>
          <a:xfrm>
            <a:off x="3481524" y="3570750"/>
            <a:ext cx="2559057" cy="84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쓰는 법만 아는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경우에도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간편하게 검색이 가능하다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47" name="Google Shape;247;p39"/>
          <p:cNvGrpSpPr/>
          <p:nvPr/>
        </p:nvGrpSpPr>
        <p:grpSpPr>
          <a:xfrm>
            <a:off x="1014543" y="2241548"/>
            <a:ext cx="332705" cy="331102"/>
            <a:chOff x="-49786250" y="2316650"/>
            <a:chExt cx="300900" cy="299450"/>
          </a:xfrm>
        </p:grpSpPr>
        <p:sp>
          <p:nvSpPr>
            <p:cNvPr id="248" name="Google Shape;248;p39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9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9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9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9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9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9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39"/>
          <p:cNvSpPr/>
          <p:nvPr/>
        </p:nvSpPr>
        <p:spPr>
          <a:xfrm>
            <a:off x="4869597" y="2241133"/>
            <a:ext cx="334419" cy="331517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39"/>
          <p:cNvGrpSpPr/>
          <p:nvPr/>
        </p:nvGrpSpPr>
        <p:grpSpPr>
          <a:xfrm>
            <a:off x="3058998" y="3570750"/>
            <a:ext cx="239502" cy="338262"/>
            <a:chOff x="-47300587" y="123275"/>
            <a:chExt cx="190975" cy="269725"/>
          </a:xfrm>
        </p:grpSpPr>
        <p:sp>
          <p:nvSpPr>
            <p:cNvPr id="257" name="Google Shape;257;p39"/>
            <p:cNvSpPr/>
            <p:nvPr/>
          </p:nvSpPr>
          <p:spPr>
            <a:xfrm>
              <a:off x="-47300587" y="123275"/>
              <a:ext cx="190975" cy="269725"/>
            </a:xfrm>
            <a:custGeom>
              <a:avLst/>
              <a:gdLst/>
              <a:ahLst/>
              <a:cxnLst/>
              <a:rect l="l" t="t" r="r" b="b"/>
              <a:pathLst>
                <a:path w="7639" h="10789" extrusionOk="0">
                  <a:moveTo>
                    <a:pt x="5130" y="1283"/>
                  </a:moveTo>
                  <a:cubicBezTo>
                    <a:pt x="5659" y="1283"/>
                    <a:pt x="6050" y="1701"/>
                    <a:pt x="6050" y="2231"/>
                  </a:cubicBezTo>
                  <a:lnTo>
                    <a:pt x="6050" y="6273"/>
                  </a:lnTo>
                  <a:lnTo>
                    <a:pt x="4182" y="6273"/>
                  </a:lnTo>
                  <a:lnTo>
                    <a:pt x="4182" y="5687"/>
                  </a:lnTo>
                  <a:lnTo>
                    <a:pt x="4489" y="5687"/>
                  </a:lnTo>
                  <a:cubicBezTo>
                    <a:pt x="4684" y="5687"/>
                    <a:pt x="4823" y="5548"/>
                    <a:pt x="4823" y="5381"/>
                  </a:cubicBezTo>
                  <a:cubicBezTo>
                    <a:pt x="4823" y="5213"/>
                    <a:pt x="4684" y="5074"/>
                    <a:pt x="4489" y="5074"/>
                  </a:cubicBezTo>
                  <a:lnTo>
                    <a:pt x="4182" y="5074"/>
                  </a:lnTo>
                  <a:lnTo>
                    <a:pt x="4182" y="4433"/>
                  </a:lnTo>
                  <a:lnTo>
                    <a:pt x="4489" y="4433"/>
                  </a:lnTo>
                  <a:cubicBezTo>
                    <a:pt x="4684" y="4433"/>
                    <a:pt x="4823" y="4294"/>
                    <a:pt x="4823" y="4126"/>
                  </a:cubicBezTo>
                  <a:cubicBezTo>
                    <a:pt x="4823" y="3931"/>
                    <a:pt x="4684" y="3792"/>
                    <a:pt x="4489" y="3792"/>
                  </a:cubicBezTo>
                  <a:lnTo>
                    <a:pt x="4182" y="3792"/>
                  </a:lnTo>
                  <a:lnTo>
                    <a:pt x="4182" y="3179"/>
                  </a:lnTo>
                  <a:lnTo>
                    <a:pt x="4489" y="3179"/>
                  </a:lnTo>
                  <a:cubicBezTo>
                    <a:pt x="4684" y="3179"/>
                    <a:pt x="4823" y="3039"/>
                    <a:pt x="4823" y="2872"/>
                  </a:cubicBezTo>
                  <a:cubicBezTo>
                    <a:pt x="4823" y="2677"/>
                    <a:pt x="4684" y="2537"/>
                    <a:pt x="4489" y="2537"/>
                  </a:cubicBezTo>
                  <a:lnTo>
                    <a:pt x="4182" y="2537"/>
                  </a:lnTo>
                  <a:lnTo>
                    <a:pt x="4182" y="2231"/>
                  </a:lnTo>
                  <a:cubicBezTo>
                    <a:pt x="4182" y="1701"/>
                    <a:pt x="4600" y="1283"/>
                    <a:pt x="5130" y="1283"/>
                  </a:cubicBezTo>
                  <a:close/>
                  <a:moveTo>
                    <a:pt x="2649" y="1952"/>
                  </a:moveTo>
                  <a:cubicBezTo>
                    <a:pt x="3178" y="1952"/>
                    <a:pt x="3597" y="2370"/>
                    <a:pt x="3597" y="2900"/>
                  </a:cubicBezTo>
                  <a:lnTo>
                    <a:pt x="3597" y="6328"/>
                  </a:lnTo>
                  <a:lnTo>
                    <a:pt x="1701" y="6328"/>
                  </a:lnTo>
                  <a:lnTo>
                    <a:pt x="1701" y="2900"/>
                  </a:lnTo>
                  <a:cubicBezTo>
                    <a:pt x="1701" y="2370"/>
                    <a:pt x="2119" y="1952"/>
                    <a:pt x="2649" y="1952"/>
                  </a:cubicBezTo>
                  <a:close/>
                  <a:moveTo>
                    <a:pt x="6969" y="6942"/>
                  </a:moveTo>
                  <a:lnTo>
                    <a:pt x="6969" y="7248"/>
                  </a:lnTo>
                  <a:lnTo>
                    <a:pt x="6997" y="7248"/>
                  </a:lnTo>
                  <a:cubicBezTo>
                    <a:pt x="6997" y="7443"/>
                    <a:pt x="6858" y="7583"/>
                    <a:pt x="6691" y="7583"/>
                  </a:cubicBezTo>
                  <a:lnTo>
                    <a:pt x="1088" y="7583"/>
                  </a:lnTo>
                  <a:cubicBezTo>
                    <a:pt x="920" y="7583"/>
                    <a:pt x="781" y="7443"/>
                    <a:pt x="781" y="7248"/>
                  </a:cubicBezTo>
                  <a:lnTo>
                    <a:pt x="781" y="6942"/>
                  </a:lnTo>
                  <a:close/>
                  <a:moveTo>
                    <a:pt x="6273" y="8168"/>
                  </a:moveTo>
                  <a:lnTo>
                    <a:pt x="5827" y="10092"/>
                  </a:lnTo>
                  <a:lnTo>
                    <a:pt x="1952" y="10092"/>
                  </a:lnTo>
                  <a:lnTo>
                    <a:pt x="1506" y="8168"/>
                  </a:lnTo>
                  <a:close/>
                  <a:moveTo>
                    <a:pt x="5102" y="1"/>
                  </a:moveTo>
                  <a:cubicBezTo>
                    <a:pt x="4907" y="1"/>
                    <a:pt x="4767" y="140"/>
                    <a:pt x="4767" y="307"/>
                  </a:cubicBezTo>
                  <a:lnTo>
                    <a:pt x="4767" y="670"/>
                  </a:lnTo>
                  <a:cubicBezTo>
                    <a:pt x="4572" y="698"/>
                    <a:pt x="4405" y="781"/>
                    <a:pt x="4210" y="921"/>
                  </a:cubicBezTo>
                  <a:lnTo>
                    <a:pt x="3987" y="670"/>
                  </a:lnTo>
                  <a:cubicBezTo>
                    <a:pt x="3931" y="614"/>
                    <a:pt x="3847" y="586"/>
                    <a:pt x="3760" y="586"/>
                  </a:cubicBezTo>
                  <a:cubicBezTo>
                    <a:pt x="3673" y="586"/>
                    <a:pt x="3583" y="614"/>
                    <a:pt x="3513" y="670"/>
                  </a:cubicBezTo>
                  <a:cubicBezTo>
                    <a:pt x="3429" y="781"/>
                    <a:pt x="3429" y="976"/>
                    <a:pt x="3513" y="1116"/>
                  </a:cubicBezTo>
                  <a:lnTo>
                    <a:pt x="3764" y="1367"/>
                  </a:lnTo>
                  <a:cubicBezTo>
                    <a:pt x="3708" y="1478"/>
                    <a:pt x="3652" y="1562"/>
                    <a:pt x="3597" y="1673"/>
                  </a:cubicBezTo>
                  <a:cubicBezTo>
                    <a:pt x="3374" y="1506"/>
                    <a:pt x="3123" y="1367"/>
                    <a:pt x="2872" y="1339"/>
                  </a:cubicBezTo>
                  <a:lnTo>
                    <a:pt x="2872" y="976"/>
                  </a:lnTo>
                  <a:cubicBezTo>
                    <a:pt x="2872" y="809"/>
                    <a:pt x="2732" y="670"/>
                    <a:pt x="2537" y="670"/>
                  </a:cubicBezTo>
                  <a:cubicBezTo>
                    <a:pt x="2370" y="670"/>
                    <a:pt x="2231" y="809"/>
                    <a:pt x="2231" y="976"/>
                  </a:cubicBezTo>
                  <a:lnTo>
                    <a:pt x="2231" y="1339"/>
                  </a:lnTo>
                  <a:cubicBezTo>
                    <a:pt x="2036" y="1367"/>
                    <a:pt x="1840" y="1450"/>
                    <a:pt x="1673" y="1562"/>
                  </a:cubicBezTo>
                  <a:lnTo>
                    <a:pt x="1422" y="1339"/>
                  </a:lnTo>
                  <a:cubicBezTo>
                    <a:pt x="1380" y="1283"/>
                    <a:pt x="1304" y="1255"/>
                    <a:pt x="1220" y="1255"/>
                  </a:cubicBezTo>
                  <a:cubicBezTo>
                    <a:pt x="1137" y="1255"/>
                    <a:pt x="1046" y="1283"/>
                    <a:pt x="976" y="1339"/>
                  </a:cubicBezTo>
                  <a:cubicBezTo>
                    <a:pt x="865" y="1450"/>
                    <a:pt x="865" y="1645"/>
                    <a:pt x="976" y="1785"/>
                  </a:cubicBezTo>
                  <a:lnTo>
                    <a:pt x="1227" y="2036"/>
                  </a:lnTo>
                  <a:cubicBezTo>
                    <a:pt x="1116" y="2203"/>
                    <a:pt x="1032" y="2370"/>
                    <a:pt x="976" y="2593"/>
                  </a:cubicBezTo>
                  <a:lnTo>
                    <a:pt x="642" y="2593"/>
                  </a:lnTo>
                  <a:cubicBezTo>
                    <a:pt x="447" y="2593"/>
                    <a:pt x="307" y="2733"/>
                    <a:pt x="307" y="2900"/>
                  </a:cubicBezTo>
                  <a:cubicBezTo>
                    <a:pt x="307" y="3067"/>
                    <a:pt x="447" y="3206"/>
                    <a:pt x="642" y="3206"/>
                  </a:cubicBezTo>
                  <a:lnTo>
                    <a:pt x="948" y="3206"/>
                  </a:lnTo>
                  <a:lnTo>
                    <a:pt x="948" y="3848"/>
                  </a:lnTo>
                  <a:lnTo>
                    <a:pt x="642" y="3848"/>
                  </a:lnTo>
                  <a:cubicBezTo>
                    <a:pt x="447" y="3848"/>
                    <a:pt x="307" y="3987"/>
                    <a:pt x="307" y="4154"/>
                  </a:cubicBezTo>
                  <a:cubicBezTo>
                    <a:pt x="307" y="4321"/>
                    <a:pt x="447" y="4461"/>
                    <a:pt x="642" y="4461"/>
                  </a:cubicBezTo>
                  <a:lnTo>
                    <a:pt x="948" y="4461"/>
                  </a:lnTo>
                  <a:lnTo>
                    <a:pt x="948" y="5102"/>
                  </a:lnTo>
                  <a:lnTo>
                    <a:pt x="642" y="5102"/>
                  </a:lnTo>
                  <a:cubicBezTo>
                    <a:pt x="447" y="5102"/>
                    <a:pt x="307" y="5241"/>
                    <a:pt x="307" y="5409"/>
                  </a:cubicBezTo>
                  <a:cubicBezTo>
                    <a:pt x="307" y="5576"/>
                    <a:pt x="447" y="5715"/>
                    <a:pt x="642" y="5715"/>
                  </a:cubicBezTo>
                  <a:lnTo>
                    <a:pt x="948" y="5715"/>
                  </a:lnTo>
                  <a:lnTo>
                    <a:pt x="948" y="6356"/>
                  </a:lnTo>
                  <a:lnTo>
                    <a:pt x="307" y="6356"/>
                  </a:lnTo>
                  <a:cubicBezTo>
                    <a:pt x="140" y="6356"/>
                    <a:pt x="1" y="6496"/>
                    <a:pt x="1" y="6663"/>
                  </a:cubicBezTo>
                  <a:lnTo>
                    <a:pt x="1" y="7304"/>
                  </a:lnTo>
                  <a:cubicBezTo>
                    <a:pt x="1" y="7722"/>
                    <a:pt x="279" y="8085"/>
                    <a:pt x="697" y="8196"/>
                  </a:cubicBezTo>
                  <a:lnTo>
                    <a:pt x="1255" y="10538"/>
                  </a:lnTo>
                  <a:cubicBezTo>
                    <a:pt x="1283" y="10677"/>
                    <a:pt x="1422" y="10789"/>
                    <a:pt x="1562" y="10789"/>
                  </a:cubicBezTo>
                  <a:lnTo>
                    <a:pt x="5910" y="10789"/>
                  </a:lnTo>
                  <a:cubicBezTo>
                    <a:pt x="6050" y="10789"/>
                    <a:pt x="6217" y="10677"/>
                    <a:pt x="6245" y="10538"/>
                  </a:cubicBezTo>
                  <a:lnTo>
                    <a:pt x="6802" y="8196"/>
                  </a:lnTo>
                  <a:cubicBezTo>
                    <a:pt x="7165" y="8085"/>
                    <a:pt x="7499" y="7722"/>
                    <a:pt x="7499" y="7304"/>
                  </a:cubicBezTo>
                  <a:lnTo>
                    <a:pt x="7499" y="6663"/>
                  </a:lnTo>
                  <a:cubicBezTo>
                    <a:pt x="7638" y="6468"/>
                    <a:pt x="7499" y="6328"/>
                    <a:pt x="7332" y="6328"/>
                  </a:cubicBezTo>
                  <a:lnTo>
                    <a:pt x="6691" y="6328"/>
                  </a:lnTo>
                  <a:lnTo>
                    <a:pt x="6691" y="5074"/>
                  </a:lnTo>
                  <a:lnTo>
                    <a:pt x="6997" y="5074"/>
                  </a:lnTo>
                  <a:cubicBezTo>
                    <a:pt x="7192" y="5074"/>
                    <a:pt x="7332" y="4935"/>
                    <a:pt x="7332" y="4740"/>
                  </a:cubicBezTo>
                  <a:cubicBezTo>
                    <a:pt x="7332" y="4572"/>
                    <a:pt x="7192" y="4433"/>
                    <a:pt x="6997" y="4433"/>
                  </a:cubicBezTo>
                  <a:lnTo>
                    <a:pt x="6691" y="4433"/>
                  </a:lnTo>
                  <a:lnTo>
                    <a:pt x="6691" y="3820"/>
                  </a:lnTo>
                  <a:lnTo>
                    <a:pt x="6997" y="3820"/>
                  </a:lnTo>
                  <a:cubicBezTo>
                    <a:pt x="7192" y="3820"/>
                    <a:pt x="7332" y="3680"/>
                    <a:pt x="7332" y="3485"/>
                  </a:cubicBezTo>
                  <a:cubicBezTo>
                    <a:pt x="7332" y="3318"/>
                    <a:pt x="7192" y="3179"/>
                    <a:pt x="6997" y="3179"/>
                  </a:cubicBezTo>
                  <a:lnTo>
                    <a:pt x="6691" y="3179"/>
                  </a:lnTo>
                  <a:lnTo>
                    <a:pt x="6691" y="2537"/>
                  </a:lnTo>
                  <a:lnTo>
                    <a:pt x="6997" y="2537"/>
                  </a:lnTo>
                  <a:cubicBezTo>
                    <a:pt x="7192" y="2537"/>
                    <a:pt x="7332" y="2398"/>
                    <a:pt x="7332" y="2231"/>
                  </a:cubicBezTo>
                  <a:cubicBezTo>
                    <a:pt x="7332" y="2064"/>
                    <a:pt x="7192" y="1924"/>
                    <a:pt x="6997" y="1924"/>
                  </a:cubicBezTo>
                  <a:lnTo>
                    <a:pt x="6663" y="1924"/>
                  </a:lnTo>
                  <a:cubicBezTo>
                    <a:pt x="6635" y="1701"/>
                    <a:pt x="6551" y="1534"/>
                    <a:pt x="6412" y="1367"/>
                  </a:cubicBezTo>
                  <a:lnTo>
                    <a:pt x="6663" y="1116"/>
                  </a:lnTo>
                  <a:cubicBezTo>
                    <a:pt x="6774" y="1004"/>
                    <a:pt x="6774" y="809"/>
                    <a:pt x="6663" y="670"/>
                  </a:cubicBezTo>
                  <a:cubicBezTo>
                    <a:pt x="6607" y="614"/>
                    <a:pt x="6530" y="586"/>
                    <a:pt x="6450" y="586"/>
                  </a:cubicBezTo>
                  <a:cubicBezTo>
                    <a:pt x="6370" y="586"/>
                    <a:pt x="6286" y="614"/>
                    <a:pt x="6217" y="670"/>
                  </a:cubicBezTo>
                  <a:lnTo>
                    <a:pt x="5966" y="921"/>
                  </a:lnTo>
                  <a:cubicBezTo>
                    <a:pt x="5799" y="809"/>
                    <a:pt x="5604" y="726"/>
                    <a:pt x="5408" y="670"/>
                  </a:cubicBezTo>
                  <a:lnTo>
                    <a:pt x="5408" y="307"/>
                  </a:lnTo>
                  <a:cubicBezTo>
                    <a:pt x="5408" y="140"/>
                    <a:pt x="5269" y="1"/>
                    <a:pt x="5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9"/>
            <p:cNvSpPr/>
            <p:nvPr/>
          </p:nvSpPr>
          <p:spPr>
            <a:xfrm>
              <a:off x="-47242037" y="188100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40" y="0"/>
                    <a:pt x="0" y="140"/>
                    <a:pt x="0" y="307"/>
                  </a:cubicBezTo>
                  <a:lnTo>
                    <a:pt x="0" y="948"/>
                  </a:lnTo>
                  <a:cubicBezTo>
                    <a:pt x="0" y="1115"/>
                    <a:pt x="140" y="1255"/>
                    <a:pt x="307" y="1255"/>
                  </a:cubicBezTo>
                  <a:cubicBezTo>
                    <a:pt x="474" y="1255"/>
                    <a:pt x="613" y="1115"/>
                    <a:pt x="613" y="948"/>
                  </a:cubicBezTo>
                  <a:lnTo>
                    <a:pt x="613" y="307"/>
                  </a:ln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9"/>
            <p:cNvSpPr/>
            <p:nvPr/>
          </p:nvSpPr>
          <p:spPr>
            <a:xfrm>
              <a:off x="-47242037" y="234775"/>
              <a:ext cx="15350" cy="31400"/>
            </a:xfrm>
            <a:custGeom>
              <a:avLst/>
              <a:gdLst/>
              <a:ahLst/>
              <a:cxnLst/>
              <a:rect l="l" t="t" r="r" b="b"/>
              <a:pathLst>
                <a:path w="614" h="1256" extrusionOk="0">
                  <a:moveTo>
                    <a:pt x="307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16"/>
                    <a:pt x="140" y="1255"/>
                    <a:pt x="307" y="1255"/>
                  </a:cubicBezTo>
                  <a:cubicBezTo>
                    <a:pt x="474" y="1255"/>
                    <a:pt x="613" y="1116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9"/>
            <p:cNvSpPr/>
            <p:nvPr/>
          </p:nvSpPr>
          <p:spPr>
            <a:xfrm>
              <a:off x="-47180012" y="172075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39" y="0"/>
                    <a:pt x="0" y="139"/>
                    <a:pt x="0" y="335"/>
                  </a:cubicBezTo>
                  <a:lnTo>
                    <a:pt x="0" y="948"/>
                  </a:lnTo>
                  <a:cubicBezTo>
                    <a:pt x="0" y="1115"/>
                    <a:pt x="139" y="1254"/>
                    <a:pt x="307" y="1254"/>
                  </a:cubicBezTo>
                  <a:cubicBezTo>
                    <a:pt x="474" y="1254"/>
                    <a:pt x="613" y="1115"/>
                    <a:pt x="613" y="948"/>
                  </a:cubicBezTo>
                  <a:lnTo>
                    <a:pt x="613" y="335"/>
                  </a:lnTo>
                  <a:cubicBezTo>
                    <a:pt x="613" y="139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9"/>
            <p:cNvSpPr/>
            <p:nvPr/>
          </p:nvSpPr>
          <p:spPr>
            <a:xfrm>
              <a:off x="-47180012" y="218050"/>
              <a:ext cx="15350" cy="32100"/>
            </a:xfrm>
            <a:custGeom>
              <a:avLst/>
              <a:gdLst/>
              <a:ahLst/>
              <a:cxnLst/>
              <a:rect l="l" t="t" r="r" b="b"/>
              <a:pathLst>
                <a:path w="614" h="1284" extrusionOk="0">
                  <a:moveTo>
                    <a:pt x="307" y="1"/>
                  </a:moveTo>
                  <a:cubicBezTo>
                    <a:pt x="139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44"/>
                    <a:pt x="139" y="1283"/>
                    <a:pt x="307" y="1283"/>
                  </a:cubicBezTo>
                  <a:cubicBezTo>
                    <a:pt x="474" y="1283"/>
                    <a:pt x="613" y="1144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39"/>
          <p:cNvSpPr/>
          <p:nvPr/>
        </p:nvSpPr>
        <p:spPr>
          <a:xfrm>
            <a:off x="1447950" y="2246775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9"/>
          <p:cNvSpPr/>
          <p:nvPr/>
        </p:nvSpPr>
        <p:spPr>
          <a:xfrm>
            <a:off x="5305575" y="2246775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9"/>
          <p:cNvSpPr/>
          <p:nvPr/>
        </p:nvSpPr>
        <p:spPr>
          <a:xfrm>
            <a:off x="3376750" y="3570750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5;p39"/>
          <p:cNvSpPr txBox="1">
            <a:spLocks/>
          </p:cNvSpPr>
          <p:nvPr/>
        </p:nvSpPr>
        <p:spPr>
          <a:xfrm>
            <a:off x="1574265" y="1866518"/>
            <a:ext cx="1058097" cy="37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세부내용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Google Shape;245;p39"/>
          <p:cNvSpPr txBox="1">
            <a:spLocks/>
          </p:cNvSpPr>
          <p:nvPr/>
        </p:nvSpPr>
        <p:spPr>
          <a:xfrm>
            <a:off x="3481525" y="3257335"/>
            <a:ext cx="1058097" cy="37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장점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Google Shape;245;p39"/>
          <p:cNvSpPr txBox="1">
            <a:spLocks/>
          </p:cNvSpPr>
          <p:nvPr/>
        </p:nvSpPr>
        <p:spPr>
          <a:xfrm>
            <a:off x="5433659" y="1871363"/>
            <a:ext cx="1058097" cy="37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37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36164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 분석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네오 스마트 펜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4" name="Google Shape;244;p39"/>
          <p:cNvSpPr txBox="1">
            <a:spLocks noGrp="1"/>
          </p:cNvSpPr>
          <p:nvPr>
            <p:ph type="subTitle" idx="1"/>
          </p:nvPr>
        </p:nvSpPr>
        <p:spPr>
          <a:xfrm>
            <a:off x="1574265" y="2221937"/>
            <a:ext cx="3295332" cy="13439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어플을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통해 작성한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필기를 데이터화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시켜준다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아날로그 글자 데이터를 데이터화 하지는 않으나 필기를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데이터화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시켜준다는 유사성이 있다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5" name="Google Shape;245;p39"/>
          <p:cNvSpPr txBox="1">
            <a:spLocks noGrp="1"/>
          </p:cNvSpPr>
          <p:nvPr>
            <p:ph type="subTitle" idx="2"/>
          </p:nvPr>
        </p:nvSpPr>
        <p:spPr>
          <a:xfrm>
            <a:off x="5433658" y="2218312"/>
            <a:ext cx="2795941" cy="1092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데이터셋의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부족으로 알아보기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힘든 글씨는 당연히 변환시키지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못한다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6" name="Google Shape;246;p39"/>
          <p:cNvSpPr txBox="1">
            <a:spLocks noGrp="1"/>
          </p:cNvSpPr>
          <p:nvPr>
            <p:ph type="subTitle" idx="3"/>
          </p:nvPr>
        </p:nvSpPr>
        <p:spPr>
          <a:xfrm>
            <a:off x="3481525" y="3570750"/>
            <a:ext cx="2586766" cy="84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사람마다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알아보기 힘들 수도 있는 필기를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가독성이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좋은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텍스트로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변환한다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47" name="Google Shape;247;p39"/>
          <p:cNvGrpSpPr/>
          <p:nvPr/>
        </p:nvGrpSpPr>
        <p:grpSpPr>
          <a:xfrm>
            <a:off x="1014543" y="2241548"/>
            <a:ext cx="332705" cy="331102"/>
            <a:chOff x="-49786250" y="2316650"/>
            <a:chExt cx="300900" cy="299450"/>
          </a:xfrm>
        </p:grpSpPr>
        <p:sp>
          <p:nvSpPr>
            <p:cNvPr id="248" name="Google Shape;248;p39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9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9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9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9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9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9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39"/>
          <p:cNvSpPr/>
          <p:nvPr/>
        </p:nvSpPr>
        <p:spPr>
          <a:xfrm>
            <a:off x="4869597" y="2241133"/>
            <a:ext cx="334419" cy="331517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39"/>
          <p:cNvGrpSpPr/>
          <p:nvPr/>
        </p:nvGrpSpPr>
        <p:grpSpPr>
          <a:xfrm>
            <a:off x="3058998" y="3570750"/>
            <a:ext cx="239502" cy="338262"/>
            <a:chOff x="-47300587" y="123275"/>
            <a:chExt cx="190975" cy="269725"/>
          </a:xfrm>
        </p:grpSpPr>
        <p:sp>
          <p:nvSpPr>
            <p:cNvPr id="257" name="Google Shape;257;p39"/>
            <p:cNvSpPr/>
            <p:nvPr/>
          </p:nvSpPr>
          <p:spPr>
            <a:xfrm>
              <a:off x="-47300587" y="123275"/>
              <a:ext cx="190975" cy="269725"/>
            </a:xfrm>
            <a:custGeom>
              <a:avLst/>
              <a:gdLst/>
              <a:ahLst/>
              <a:cxnLst/>
              <a:rect l="l" t="t" r="r" b="b"/>
              <a:pathLst>
                <a:path w="7639" h="10789" extrusionOk="0">
                  <a:moveTo>
                    <a:pt x="5130" y="1283"/>
                  </a:moveTo>
                  <a:cubicBezTo>
                    <a:pt x="5659" y="1283"/>
                    <a:pt x="6050" y="1701"/>
                    <a:pt x="6050" y="2231"/>
                  </a:cubicBezTo>
                  <a:lnTo>
                    <a:pt x="6050" y="6273"/>
                  </a:lnTo>
                  <a:lnTo>
                    <a:pt x="4182" y="6273"/>
                  </a:lnTo>
                  <a:lnTo>
                    <a:pt x="4182" y="5687"/>
                  </a:lnTo>
                  <a:lnTo>
                    <a:pt x="4489" y="5687"/>
                  </a:lnTo>
                  <a:cubicBezTo>
                    <a:pt x="4684" y="5687"/>
                    <a:pt x="4823" y="5548"/>
                    <a:pt x="4823" y="5381"/>
                  </a:cubicBezTo>
                  <a:cubicBezTo>
                    <a:pt x="4823" y="5213"/>
                    <a:pt x="4684" y="5074"/>
                    <a:pt x="4489" y="5074"/>
                  </a:cubicBezTo>
                  <a:lnTo>
                    <a:pt x="4182" y="5074"/>
                  </a:lnTo>
                  <a:lnTo>
                    <a:pt x="4182" y="4433"/>
                  </a:lnTo>
                  <a:lnTo>
                    <a:pt x="4489" y="4433"/>
                  </a:lnTo>
                  <a:cubicBezTo>
                    <a:pt x="4684" y="4433"/>
                    <a:pt x="4823" y="4294"/>
                    <a:pt x="4823" y="4126"/>
                  </a:cubicBezTo>
                  <a:cubicBezTo>
                    <a:pt x="4823" y="3931"/>
                    <a:pt x="4684" y="3792"/>
                    <a:pt x="4489" y="3792"/>
                  </a:cubicBezTo>
                  <a:lnTo>
                    <a:pt x="4182" y="3792"/>
                  </a:lnTo>
                  <a:lnTo>
                    <a:pt x="4182" y="3179"/>
                  </a:lnTo>
                  <a:lnTo>
                    <a:pt x="4489" y="3179"/>
                  </a:lnTo>
                  <a:cubicBezTo>
                    <a:pt x="4684" y="3179"/>
                    <a:pt x="4823" y="3039"/>
                    <a:pt x="4823" y="2872"/>
                  </a:cubicBezTo>
                  <a:cubicBezTo>
                    <a:pt x="4823" y="2677"/>
                    <a:pt x="4684" y="2537"/>
                    <a:pt x="4489" y="2537"/>
                  </a:cubicBezTo>
                  <a:lnTo>
                    <a:pt x="4182" y="2537"/>
                  </a:lnTo>
                  <a:lnTo>
                    <a:pt x="4182" y="2231"/>
                  </a:lnTo>
                  <a:cubicBezTo>
                    <a:pt x="4182" y="1701"/>
                    <a:pt x="4600" y="1283"/>
                    <a:pt x="5130" y="1283"/>
                  </a:cubicBezTo>
                  <a:close/>
                  <a:moveTo>
                    <a:pt x="2649" y="1952"/>
                  </a:moveTo>
                  <a:cubicBezTo>
                    <a:pt x="3178" y="1952"/>
                    <a:pt x="3597" y="2370"/>
                    <a:pt x="3597" y="2900"/>
                  </a:cubicBezTo>
                  <a:lnTo>
                    <a:pt x="3597" y="6328"/>
                  </a:lnTo>
                  <a:lnTo>
                    <a:pt x="1701" y="6328"/>
                  </a:lnTo>
                  <a:lnTo>
                    <a:pt x="1701" y="2900"/>
                  </a:lnTo>
                  <a:cubicBezTo>
                    <a:pt x="1701" y="2370"/>
                    <a:pt x="2119" y="1952"/>
                    <a:pt x="2649" y="1952"/>
                  </a:cubicBezTo>
                  <a:close/>
                  <a:moveTo>
                    <a:pt x="6969" y="6942"/>
                  </a:moveTo>
                  <a:lnTo>
                    <a:pt x="6969" y="7248"/>
                  </a:lnTo>
                  <a:lnTo>
                    <a:pt x="6997" y="7248"/>
                  </a:lnTo>
                  <a:cubicBezTo>
                    <a:pt x="6997" y="7443"/>
                    <a:pt x="6858" y="7583"/>
                    <a:pt x="6691" y="7583"/>
                  </a:cubicBezTo>
                  <a:lnTo>
                    <a:pt x="1088" y="7583"/>
                  </a:lnTo>
                  <a:cubicBezTo>
                    <a:pt x="920" y="7583"/>
                    <a:pt x="781" y="7443"/>
                    <a:pt x="781" y="7248"/>
                  </a:cubicBezTo>
                  <a:lnTo>
                    <a:pt x="781" y="6942"/>
                  </a:lnTo>
                  <a:close/>
                  <a:moveTo>
                    <a:pt x="6273" y="8168"/>
                  </a:moveTo>
                  <a:lnTo>
                    <a:pt x="5827" y="10092"/>
                  </a:lnTo>
                  <a:lnTo>
                    <a:pt x="1952" y="10092"/>
                  </a:lnTo>
                  <a:lnTo>
                    <a:pt x="1506" y="8168"/>
                  </a:lnTo>
                  <a:close/>
                  <a:moveTo>
                    <a:pt x="5102" y="1"/>
                  </a:moveTo>
                  <a:cubicBezTo>
                    <a:pt x="4907" y="1"/>
                    <a:pt x="4767" y="140"/>
                    <a:pt x="4767" y="307"/>
                  </a:cubicBezTo>
                  <a:lnTo>
                    <a:pt x="4767" y="670"/>
                  </a:lnTo>
                  <a:cubicBezTo>
                    <a:pt x="4572" y="698"/>
                    <a:pt x="4405" y="781"/>
                    <a:pt x="4210" y="921"/>
                  </a:cubicBezTo>
                  <a:lnTo>
                    <a:pt x="3987" y="670"/>
                  </a:lnTo>
                  <a:cubicBezTo>
                    <a:pt x="3931" y="614"/>
                    <a:pt x="3847" y="586"/>
                    <a:pt x="3760" y="586"/>
                  </a:cubicBezTo>
                  <a:cubicBezTo>
                    <a:pt x="3673" y="586"/>
                    <a:pt x="3583" y="614"/>
                    <a:pt x="3513" y="670"/>
                  </a:cubicBezTo>
                  <a:cubicBezTo>
                    <a:pt x="3429" y="781"/>
                    <a:pt x="3429" y="976"/>
                    <a:pt x="3513" y="1116"/>
                  </a:cubicBezTo>
                  <a:lnTo>
                    <a:pt x="3764" y="1367"/>
                  </a:lnTo>
                  <a:cubicBezTo>
                    <a:pt x="3708" y="1478"/>
                    <a:pt x="3652" y="1562"/>
                    <a:pt x="3597" y="1673"/>
                  </a:cubicBezTo>
                  <a:cubicBezTo>
                    <a:pt x="3374" y="1506"/>
                    <a:pt x="3123" y="1367"/>
                    <a:pt x="2872" y="1339"/>
                  </a:cubicBezTo>
                  <a:lnTo>
                    <a:pt x="2872" y="976"/>
                  </a:lnTo>
                  <a:cubicBezTo>
                    <a:pt x="2872" y="809"/>
                    <a:pt x="2732" y="670"/>
                    <a:pt x="2537" y="670"/>
                  </a:cubicBezTo>
                  <a:cubicBezTo>
                    <a:pt x="2370" y="670"/>
                    <a:pt x="2231" y="809"/>
                    <a:pt x="2231" y="976"/>
                  </a:cubicBezTo>
                  <a:lnTo>
                    <a:pt x="2231" y="1339"/>
                  </a:lnTo>
                  <a:cubicBezTo>
                    <a:pt x="2036" y="1367"/>
                    <a:pt x="1840" y="1450"/>
                    <a:pt x="1673" y="1562"/>
                  </a:cubicBezTo>
                  <a:lnTo>
                    <a:pt x="1422" y="1339"/>
                  </a:lnTo>
                  <a:cubicBezTo>
                    <a:pt x="1380" y="1283"/>
                    <a:pt x="1304" y="1255"/>
                    <a:pt x="1220" y="1255"/>
                  </a:cubicBezTo>
                  <a:cubicBezTo>
                    <a:pt x="1137" y="1255"/>
                    <a:pt x="1046" y="1283"/>
                    <a:pt x="976" y="1339"/>
                  </a:cubicBezTo>
                  <a:cubicBezTo>
                    <a:pt x="865" y="1450"/>
                    <a:pt x="865" y="1645"/>
                    <a:pt x="976" y="1785"/>
                  </a:cubicBezTo>
                  <a:lnTo>
                    <a:pt x="1227" y="2036"/>
                  </a:lnTo>
                  <a:cubicBezTo>
                    <a:pt x="1116" y="2203"/>
                    <a:pt x="1032" y="2370"/>
                    <a:pt x="976" y="2593"/>
                  </a:cubicBezTo>
                  <a:lnTo>
                    <a:pt x="642" y="2593"/>
                  </a:lnTo>
                  <a:cubicBezTo>
                    <a:pt x="447" y="2593"/>
                    <a:pt x="307" y="2733"/>
                    <a:pt x="307" y="2900"/>
                  </a:cubicBezTo>
                  <a:cubicBezTo>
                    <a:pt x="307" y="3067"/>
                    <a:pt x="447" y="3206"/>
                    <a:pt x="642" y="3206"/>
                  </a:cubicBezTo>
                  <a:lnTo>
                    <a:pt x="948" y="3206"/>
                  </a:lnTo>
                  <a:lnTo>
                    <a:pt x="948" y="3848"/>
                  </a:lnTo>
                  <a:lnTo>
                    <a:pt x="642" y="3848"/>
                  </a:lnTo>
                  <a:cubicBezTo>
                    <a:pt x="447" y="3848"/>
                    <a:pt x="307" y="3987"/>
                    <a:pt x="307" y="4154"/>
                  </a:cubicBezTo>
                  <a:cubicBezTo>
                    <a:pt x="307" y="4321"/>
                    <a:pt x="447" y="4461"/>
                    <a:pt x="642" y="4461"/>
                  </a:cubicBezTo>
                  <a:lnTo>
                    <a:pt x="948" y="4461"/>
                  </a:lnTo>
                  <a:lnTo>
                    <a:pt x="948" y="5102"/>
                  </a:lnTo>
                  <a:lnTo>
                    <a:pt x="642" y="5102"/>
                  </a:lnTo>
                  <a:cubicBezTo>
                    <a:pt x="447" y="5102"/>
                    <a:pt x="307" y="5241"/>
                    <a:pt x="307" y="5409"/>
                  </a:cubicBezTo>
                  <a:cubicBezTo>
                    <a:pt x="307" y="5576"/>
                    <a:pt x="447" y="5715"/>
                    <a:pt x="642" y="5715"/>
                  </a:cubicBezTo>
                  <a:lnTo>
                    <a:pt x="948" y="5715"/>
                  </a:lnTo>
                  <a:lnTo>
                    <a:pt x="948" y="6356"/>
                  </a:lnTo>
                  <a:lnTo>
                    <a:pt x="307" y="6356"/>
                  </a:lnTo>
                  <a:cubicBezTo>
                    <a:pt x="140" y="6356"/>
                    <a:pt x="1" y="6496"/>
                    <a:pt x="1" y="6663"/>
                  </a:cubicBezTo>
                  <a:lnTo>
                    <a:pt x="1" y="7304"/>
                  </a:lnTo>
                  <a:cubicBezTo>
                    <a:pt x="1" y="7722"/>
                    <a:pt x="279" y="8085"/>
                    <a:pt x="697" y="8196"/>
                  </a:cubicBezTo>
                  <a:lnTo>
                    <a:pt x="1255" y="10538"/>
                  </a:lnTo>
                  <a:cubicBezTo>
                    <a:pt x="1283" y="10677"/>
                    <a:pt x="1422" y="10789"/>
                    <a:pt x="1562" y="10789"/>
                  </a:cubicBezTo>
                  <a:lnTo>
                    <a:pt x="5910" y="10789"/>
                  </a:lnTo>
                  <a:cubicBezTo>
                    <a:pt x="6050" y="10789"/>
                    <a:pt x="6217" y="10677"/>
                    <a:pt x="6245" y="10538"/>
                  </a:cubicBezTo>
                  <a:lnTo>
                    <a:pt x="6802" y="8196"/>
                  </a:lnTo>
                  <a:cubicBezTo>
                    <a:pt x="7165" y="8085"/>
                    <a:pt x="7499" y="7722"/>
                    <a:pt x="7499" y="7304"/>
                  </a:cubicBezTo>
                  <a:lnTo>
                    <a:pt x="7499" y="6663"/>
                  </a:lnTo>
                  <a:cubicBezTo>
                    <a:pt x="7638" y="6468"/>
                    <a:pt x="7499" y="6328"/>
                    <a:pt x="7332" y="6328"/>
                  </a:cubicBezTo>
                  <a:lnTo>
                    <a:pt x="6691" y="6328"/>
                  </a:lnTo>
                  <a:lnTo>
                    <a:pt x="6691" y="5074"/>
                  </a:lnTo>
                  <a:lnTo>
                    <a:pt x="6997" y="5074"/>
                  </a:lnTo>
                  <a:cubicBezTo>
                    <a:pt x="7192" y="5074"/>
                    <a:pt x="7332" y="4935"/>
                    <a:pt x="7332" y="4740"/>
                  </a:cubicBezTo>
                  <a:cubicBezTo>
                    <a:pt x="7332" y="4572"/>
                    <a:pt x="7192" y="4433"/>
                    <a:pt x="6997" y="4433"/>
                  </a:cubicBezTo>
                  <a:lnTo>
                    <a:pt x="6691" y="4433"/>
                  </a:lnTo>
                  <a:lnTo>
                    <a:pt x="6691" y="3820"/>
                  </a:lnTo>
                  <a:lnTo>
                    <a:pt x="6997" y="3820"/>
                  </a:lnTo>
                  <a:cubicBezTo>
                    <a:pt x="7192" y="3820"/>
                    <a:pt x="7332" y="3680"/>
                    <a:pt x="7332" y="3485"/>
                  </a:cubicBezTo>
                  <a:cubicBezTo>
                    <a:pt x="7332" y="3318"/>
                    <a:pt x="7192" y="3179"/>
                    <a:pt x="6997" y="3179"/>
                  </a:cubicBezTo>
                  <a:lnTo>
                    <a:pt x="6691" y="3179"/>
                  </a:lnTo>
                  <a:lnTo>
                    <a:pt x="6691" y="2537"/>
                  </a:lnTo>
                  <a:lnTo>
                    <a:pt x="6997" y="2537"/>
                  </a:lnTo>
                  <a:cubicBezTo>
                    <a:pt x="7192" y="2537"/>
                    <a:pt x="7332" y="2398"/>
                    <a:pt x="7332" y="2231"/>
                  </a:cubicBezTo>
                  <a:cubicBezTo>
                    <a:pt x="7332" y="2064"/>
                    <a:pt x="7192" y="1924"/>
                    <a:pt x="6997" y="1924"/>
                  </a:cubicBezTo>
                  <a:lnTo>
                    <a:pt x="6663" y="1924"/>
                  </a:lnTo>
                  <a:cubicBezTo>
                    <a:pt x="6635" y="1701"/>
                    <a:pt x="6551" y="1534"/>
                    <a:pt x="6412" y="1367"/>
                  </a:cubicBezTo>
                  <a:lnTo>
                    <a:pt x="6663" y="1116"/>
                  </a:lnTo>
                  <a:cubicBezTo>
                    <a:pt x="6774" y="1004"/>
                    <a:pt x="6774" y="809"/>
                    <a:pt x="6663" y="670"/>
                  </a:cubicBezTo>
                  <a:cubicBezTo>
                    <a:pt x="6607" y="614"/>
                    <a:pt x="6530" y="586"/>
                    <a:pt x="6450" y="586"/>
                  </a:cubicBezTo>
                  <a:cubicBezTo>
                    <a:pt x="6370" y="586"/>
                    <a:pt x="6286" y="614"/>
                    <a:pt x="6217" y="670"/>
                  </a:cubicBezTo>
                  <a:lnTo>
                    <a:pt x="5966" y="921"/>
                  </a:lnTo>
                  <a:cubicBezTo>
                    <a:pt x="5799" y="809"/>
                    <a:pt x="5604" y="726"/>
                    <a:pt x="5408" y="670"/>
                  </a:cubicBezTo>
                  <a:lnTo>
                    <a:pt x="5408" y="307"/>
                  </a:lnTo>
                  <a:cubicBezTo>
                    <a:pt x="5408" y="140"/>
                    <a:pt x="5269" y="1"/>
                    <a:pt x="5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9"/>
            <p:cNvSpPr/>
            <p:nvPr/>
          </p:nvSpPr>
          <p:spPr>
            <a:xfrm>
              <a:off x="-47242037" y="188100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40" y="0"/>
                    <a:pt x="0" y="140"/>
                    <a:pt x="0" y="307"/>
                  </a:cubicBezTo>
                  <a:lnTo>
                    <a:pt x="0" y="948"/>
                  </a:lnTo>
                  <a:cubicBezTo>
                    <a:pt x="0" y="1115"/>
                    <a:pt x="140" y="1255"/>
                    <a:pt x="307" y="1255"/>
                  </a:cubicBezTo>
                  <a:cubicBezTo>
                    <a:pt x="474" y="1255"/>
                    <a:pt x="613" y="1115"/>
                    <a:pt x="613" y="948"/>
                  </a:cubicBezTo>
                  <a:lnTo>
                    <a:pt x="613" y="307"/>
                  </a:ln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9"/>
            <p:cNvSpPr/>
            <p:nvPr/>
          </p:nvSpPr>
          <p:spPr>
            <a:xfrm>
              <a:off x="-47242037" y="234775"/>
              <a:ext cx="15350" cy="31400"/>
            </a:xfrm>
            <a:custGeom>
              <a:avLst/>
              <a:gdLst/>
              <a:ahLst/>
              <a:cxnLst/>
              <a:rect l="l" t="t" r="r" b="b"/>
              <a:pathLst>
                <a:path w="614" h="1256" extrusionOk="0">
                  <a:moveTo>
                    <a:pt x="307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16"/>
                    <a:pt x="140" y="1255"/>
                    <a:pt x="307" y="1255"/>
                  </a:cubicBezTo>
                  <a:cubicBezTo>
                    <a:pt x="474" y="1255"/>
                    <a:pt x="613" y="1116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9"/>
            <p:cNvSpPr/>
            <p:nvPr/>
          </p:nvSpPr>
          <p:spPr>
            <a:xfrm>
              <a:off x="-47180012" y="172075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39" y="0"/>
                    <a:pt x="0" y="139"/>
                    <a:pt x="0" y="335"/>
                  </a:cubicBezTo>
                  <a:lnTo>
                    <a:pt x="0" y="948"/>
                  </a:lnTo>
                  <a:cubicBezTo>
                    <a:pt x="0" y="1115"/>
                    <a:pt x="139" y="1254"/>
                    <a:pt x="307" y="1254"/>
                  </a:cubicBezTo>
                  <a:cubicBezTo>
                    <a:pt x="474" y="1254"/>
                    <a:pt x="613" y="1115"/>
                    <a:pt x="613" y="948"/>
                  </a:cubicBezTo>
                  <a:lnTo>
                    <a:pt x="613" y="335"/>
                  </a:lnTo>
                  <a:cubicBezTo>
                    <a:pt x="613" y="139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9"/>
            <p:cNvSpPr/>
            <p:nvPr/>
          </p:nvSpPr>
          <p:spPr>
            <a:xfrm>
              <a:off x="-47180012" y="218050"/>
              <a:ext cx="15350" cy="32100"/>
            </a:xfrm>
            <a:custGeom>
              <a:avLst/>
              <a:gdLst/>
              <a:ahLst/>
              <a:cxnLst/>
              <a:rect l="l" t="t" r="r" b="b"/>
              <a:pathLst>
                <a:path w="614" h="1284" extrusionOk="0">
                  <a:moveTo>
                    <a:pt x="307" y="1"/>
                  </a:moveTo>
                  <a:cubicBezTo>
                    <a:pt x="139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44"/>
                    <a:pt x="139" y="1283"/>
                    <a:pt x="307" y="1283"/>
                  </a:cubicBezTo>
                  <a:cubicBezTo>
                    <a:pt x="474" y="1283"/>
                    <a:pt x="613" y="1144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39"/>
          <p:cNvSpPr/>
          <p:nvPr/>
        </p:nvSpPr>
        <p:spPr>
          <a:xfrm>
            <a:off x="1447950" y="2246775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9"/>
          <p:cNvSpPr/>
          <p:nvPr/>
        </p:nvSpPr>
        <p:spPr>
          <a:xfrm>
            <a:off x="5305575" y="2246775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9"/>
          <p:cNvSpPr/>
          <p:nvPr/>
        </p:nvSpPr>
        <p:spPr>
          <a:xfrm>
            <a:off x="3376750" y="3570750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5;p39"/>
          <p:cNvSpPr txBox="1">
            <a:spLocks/>
          </p:cNvSpPr>
          <p:nvPr/>
        </p:nvSpPr>
        <p:spPr>
          <a:xfrm>
            <a:off x="1574265" y="1866518"/>
            <a:ext cx="1058097" cy="37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세부내용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Google Shape;245;p39"/>
          <p:cNvSpPr txBox="1">
            <a:spLocks/>
          </p:cNvSpPr>
          <p:nvPr/>
        </p:nvSpPr>
        <p:spPr>
          <a:xfrm>
            <a:off x="3481525" y="3257335"/>
            <a:ext cx="1058097" cy="37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장점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Google Shape;245;p39"/>
          <p:cNvSpPr txBox="1">
            <a:spLocks/>
          </p:cNvSpPr>
          <p:nvPr/>
        </p:nvSpPr>
        <p:spPr>
          <a:xfrm>
            <a:off x="5433659" y="1871363"/>
            <a:ext cx="1058097" cy="37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33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40480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협력 제품 분석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캘리플랜트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4" name="Google Shape;244;p39"/>
          <p:cNvSpPr txBox="1">
            <a:spLocks noGrp="1"/>
          </p:cNvSpPr>
          <p:nvPr>
            <p:ph type="subTitle" idx="1"/>
          </p:nvPr>
        </p:nvSpPr>
        <p:spPr>
          <a:xfrm>
            <a:off x="1574265" y="2221937"/>
            <a:ext cx="3193773" cy="1089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타이핑한 글자를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캘리그라피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형식의 글씨체로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바꿔준다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데이터셋에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있는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캘리그라피를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이용하여 다양한 변화가 가능하다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5" name="Google Shape;245;p39"/>
          <p:cNvSpPr txBox="1">
            <a:spLocks noGrp="1"/>
          </p:cNvSpPr>
          <p:nvPr>
            <p:ph type="subTitle" idx="2"/>
          </p:nvPr>
        </p:nvSpPr>
        <p:spPr>
          <a:xfrm>
            <a:off x="5433659" y="2218312"/>
            <a:ext cx="2504996" cy="1092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수기를 스캔하지 않고 타이핑을 통해서만 글자를 인식할 수 있다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6" name="Google Shape;246;p39"/>
          <p:cNvSpPr txBox="1">
            <a:spLocks noGrp="1"/>
          </p:cNvSpPr>
          <p:nvPr>
            <p:ph type="subTitle" idx="3"/>
          </p:nvPr>
        </p:nvSpPr>
        <p:spPr>
          <a:xfrm>
            <a:off x="3481524" y="3570750"/>
            <a:ext cx="2559057" cy="84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캘리그라피에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관심이 있는 사람에게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글씨체를 적용 할 수 있다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47" name="Google Shape;247;p39"/>
          <p:cNvGrpSpPr/>
          <p:nvPr/>
        </p:nvGrpSpPr>
        <p:grpSpPr>
          <a:xfrm>
            <a:off x="1014543" y="2241548"/>
            <a:ext cx="332705" cy="331102"/>
            <a:chOff x="-49786250" y="2316650"/>
            <a:chExt cx="300900" cy="299450"/>
          </a:xfrm>
        </p:grpSpPr>
        <p:sp>
          <p:nvSpPr>
            <p:cNvPr id="248" name="Google Shape;248;p39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9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9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9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9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9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9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39"/>
          <p:cNvSpPr/>
          <p:nvPr/>
        </p:nvSpPr>
        <p:spPr>
          <a:xfrm>
            <a:off x="4869597" y="2241133"/>
            <a:ext cx="334419" cy="331517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39"/>
          <p:cNvGrpSpPr/>
          <p:nvPr/>
        </p:nvGrpSpPr>
        <p:grpSpPr>
          <a:xfrm>
            <a:off x="3058998" y="3570750"/>
            <a:ext cx="239502" cy="338262"/>
            <a:chOff x="-47300587" y="123275"/>
            <a:chExt cx="190975" cy="269725"/>
          </a:xfrm>
        </p:grpSpPr>
        <p:sp>
          <p:nvSpPr>
            <p:cNvPr id="257" name="Google Shape;257;p39"/>
            <p:cNvSpPr/>
            <p:nvPr/>
          </p:nvSpPr>
          <p:spPr>
            <a:xfrm>
              <a:off x="-47300587" y="123275"/>
              <a:ext cx="190975" cy="269725"/>
            </a:xfrm>
            <a:custGeom>
              <a:avLst/>
              <a:gdLst/>
              <a:ahLst/>
              <a:cxnLst/>
              <a:rect l="l" t="t" r="r" b="b"/>
              <a:pathLst>
                <a:path w="7639" h="10789" extrusionOk="0">
                  <a:moveTo>
                    <a:pt x="5130" y="1283"/>
                  </a:moveTo>
                  <a:cubicBezTo>
                    <a:pt x="5659" y="1283"/>
                    <a:pt x="6050" y="1701"/>
                    <a:pt x="6050" y="2231"/>
                  </a:cubicBezTo>
                  <a:lnTo>
                    <a:pt x="6050" y="6273"/>
                  </a:lnTo>
                  <a:lnTo>
                    <a:pt x="4182" y="6273"/>
                  </a:lnTo>
                  <a:lnTo>
                    <a:pt x="4182" y="5687"/>
                  </a:lnTo>
                  <a:lnTo>
                    <a:pt x="4489" y="5687"/>
                  </a:lnTo>
                  <a:cubicBezTo>
                    <a:pt x="4684" y="5687"/>
                    <a:pt x="4823" y="5548"/>
                    <a:pt x="4823" y="5381"/>
                  </a:cubicBezTo>
                  <a:cubicBezTo>
                    <a:pt x="4823" y="5213"/>
                    <a:pt x="4684" y="5074"/>
                    <a:pt x="4489" y="5074"/>
                  </a:cubicBezTo>
                  <a:lnTo>
                    <a:pt x="4182" y="5074"/>
                  </a:lnTo>
                  <a:lnTo>
                    <a:pt x="4182" y="4433"/>
                  </a:lnTo>
                  <a:lnTo>
                    <a:pt x="4489" y="4433"/>
                  </a:lnTo>
                  <a:cubicBezTo>
                    <a:pt x="4684" y="4433"/>
                    <a:pt x="4823" y="4294"/>
                    <a:pt x="4823" y="4126"/>
                  </a:cubicBezTo>
                  <a:cubicBezTo>
                    <a:pt x="4823" y="3931"/>
                    <a:pt x="4684" y="3792"/>
                    <a:pt x="4489" y="3792"/>
                  </a:cubicBezTo>
                  <a:lnTo>
                    <a:pt x="4182" y="3792"/>
                  </a:lnTo>
                  <a:lnTo>
                    <a:pt x="4182" y="3179"/>
                  </a:lnTo>
                  <a:lnTo>
                    <a:pt x="4489" y="3179"/>
                  </a:lnTo>
                  <a:cubicBezTo>
                    <a:pt x="4684" y="3179"/>
                    <a:pt x="4823" y="3039"/>
                    <a:pt x="4823" y="2872"/>
                  </a:cubicBezTo>
                  <a:cubicBezTo>
                    <a:pt x="4823" y="2677"/>
                    <a:pt x="4684" y="2537"/>
                    <a:pt x="4489" y="2537"/>
                  </a:cubicBezTo>
                  <a:lnTo>
                    <a:pt x="4182" y="2537"/>
                  </a:lnTo>
                  <a:lnTo>
                    <a:pt x="4182" y="2231"/>
                  </a:lnTo>
                  <a:cubicBezTo>
                    <a:pt x="4182" y="1701"/>
                    <a:pt x="4600" y="1283"/>
                    <a:pt x="5130" y="1283"/>
                  </a:cubicBezTo>
                  <a:close/>
                  <a:moveTo>
                    <a:pt x="2649" y="1952"/>
                  </a:moveTo>
                  <a:cubicBezTo>
                    <a:pt x="3178" y="1952"/>
                    <a:pt x="3597" y="2370"/>
                    <a:pt x="3597" y="2900"/>
                  </a:cubicBezTo>
                  <a:lnTo>
                    <a:pt x="3597" y="6328"/>
                  </a:lnTo>
                  <a:lnTo>
                    <a:pt x="1701" y="6328"/>
                  </a:lnTo>
                  <a:lnTo>
                    <a:pt x="1701" y="2900"/>
                  </a:lnTo>
                  <a:cubicBezTo>
                    <a:pt x="1701" y="2370"/>
                    <a:pt x="2119" y="1952"/>
                    <a:pt x="2649" y="1952"/>
                  </a:cubicBezTo>
                  <a:close/>
                  <a:moveTo>
                    <a:pt x="6969" y="6942"/>
                  </a:moveTo>
                  <a:lnTo>
                    <a:pt x="6969" y="7248"/>
                  </a:lnTo>
                  <a:lnTo>
                    <a:pt x="6997" y="7248"/>
                  </a:lnTo>
                  <a:cubicBezTo>
                    <a:pt x="6997" y="7443"/>
                    <a:pt x="6858" y="7583"/>
                    <a:pt x="6691" y="7583"/>
                  </a:cubicBezTo>
                  <a:lnTo>
                    <a:pt x="1088" y="7583"/>
                  </a:lnTo>
                  <a:cubicBezTo>
                    <a:pt x="920" y="7583"/>
                    <a:pt x="781" y="7443"/>
                    <a:pt x="781" y="7248"/>
                  </a:cubicBezTo>
                  <a:lnTo>
                    <a:pt x="781" y="6942"/>
                  </a:lnTo>
                  <a:close/>
                  <a:moveTo>
                    <a:pt x="6273" y="8168"/>
                  </a:moveTo>
                  <a:lnTo>
                    <a:pt x="5827" y="10092"/>
                  </a:lnTo>
                  <a:lnTo>
                    <a:pt x="1952" y="10092"/>
                  </a:lnTo>
                  <a:lnTo>
                    <a:pt x="1506" y="8168"/>
                  </a:lnTo>
                  <a:close/>
                  <a:moveTo>
                    <a:pt x="5102" y="1"/>
                  </a:moveTo>
                  <a:cubicBezTo>
                    <a:pt x="4907" y="1"/>
                    <a:pt x="4767" y="140"/>
                    <a:pt x="4767" y="307"/>
                  </a:cubicBezTo>
                  <a:lnTo>
                    <a:pt x="4767" y="670"/>
                  </a:lnTo>
                  <a:cubicBezTo>
                    <a:pt x="4572" y="698"/>
                    <a:pt x="4405" y="781"/>
                    <a:pt x="4210" y="921"/>
                  </a:cubicBezTo>
                  <a:lnTo>
                    <a:pt x="3987" y="670"/>
                  </a:lnTo>
                  <a:cubicBezTo>
                    <a:pt x="3931" y="614"/>
                    <a:pt x="3847" y="586"/>
                    <a:pt x="3760" y="586"/>
                  </a:cubicBezTo>
                  <a:cubicBezTo>
                    <a:pt x="3673" y="586"/>
                    <a:pt x="3583" y="614"/>
                    <a:pt x="3513" y="670"/>
                  </a:cubicBezTo>
                  <a:cubicBezTo>
                    <a:pt x="3429" y="781"/>
                    <a:pt x="3429" y="976"/>
                    <a:pt x="3513" y="1116"/>
                  </a:cubicBezTo>
                  <a:lnTo>
                    <a:pt x="3764" y="1367"/>
                  </a:lnTo>
                  <a:cubicBezTo>
                    <a:pt x="3708" y="1478"/>
                    <a:pt x="3652" y="1562"/>
                    <a:pt x="3597" y="1673"/>
                  </a:cubicBezTo>
                  <a:cubicBezTo>
                    <a:pt x="3374" y="1506"/>
                    <a:pt x="3123" y="1367"/>
                    <a:pt x="2872" y="1339"/>
                  </a:cubicBezTo>
                  <a:lnTo>
                    <a:pt x="2872" y="976"/>
                  </a:lnTo>
                  <a:cubicBezTo>
                    <a:pt x="2872" y="809"/>
                    <a:pt x="2732" y="670"/>
                    <a:pt x="2537" y="670"/>
                  </a:cubicBezTo>
                  <a:cubicBezTo>
                    <a:pt x="2370" y="670"/>
                    <a:pt x="2231" y="809"/>
                    <a:pt x="2231" y="976"/>
                  </a:cubicBezTo>
                  <a:lnTo>
                    <a:pt x="2231" y="1339"/>
                  </a:lnTo>
                  <a:cubicBezTo>
                    <a:pt x="2036" y="1367"/>
                    <a:pt x="1840" y="1450"/>
                    <a:pt x="1673" y="1562"/>
                  </a:cubicBezTo>
                  <a:lnTo>
                    <a:pt x="1422" y="1339"/>
                  </a:lnTo>
                  <a:cubicBezTo>
                    <a:pt x="1380" y="1283"/>
                    <a:pt x="1304" y="1255"/>
                    <a:pt x="1220" y="1255"/>
                  </a:cubicBezTo>
                  <a:cubicBezTo>
                    <a:pt x="1137" y="1255"/>
                    <a:pt x="1046" y="1283"/>
                    <a:pt x="976" y="1339"/>
                  </a:cubicBezTo>
                  <a:cubicBezTo>
                    <a:pt x="865" y="1450"/>
                    <a:pt x="865" y="1645"/>
                    <a:pt x="976" y="1785"/>
                  </a:cubicBezTo>
                  <a:lnTo>
                    <a:pt x="1227" y="2036"/>
                  </a:lnTo>
                  <a:cubicBezTo>
                    <a:pt x="1116" y="2203"/>
                    <a:pt x="1032" y="2370"/>
                    <a:pt x="976" y="2593"/>
                  </a:cubicBezTo>
                  <a:lnTo>
                    <a:pt x="642" y="2593"/>
                  </a:lnTo>
                  <a:cubicBezTo>
                    <a:pt x="447" y="2593"/>
                    <a:pt x="307" y="2733"/>
                    <a:pt x="307" y="2900"/>
                  </a:cubicBezTo>
                  <a:cubicBezTo>
                    <a:pt x="307" y="3067"/>
                    <a:pt x="447" y="3206"/>
                    <a:pt x="642" y="3206"/>
                  </a:cubicBezTo>
                  <a:lnTo>
                    <a:pt x="948" y="3206"/>
                  </a:lnTo>
                  <a:lnTo>
                    <a:pt x="948" y="3848"/>
                  </a:lnTo>
                  <a:lnTo>
                    <a:pt x="642" y="3848"/>
                  </a:lnTo>
                  <a:cubicBezTo>
                    <a:pt x="447" y="3848"/>
                    <a:pt x="307" y="3987"/>
                    <a:pt x="307" y="4154"/>
                  </a:cubicBezTo>
                  <a:cubicBezTo>
                    <a:pt x="307" y="4321"/>
                    <a:pt x="447" y="4461"/>
                    <a:pt x="642" y="4461"/>
                  </a:cubicBezTo>
                  <a:lnTo>
                    <a:pt x="948" y="4461"/>
                  </a:lnTo>
                  <a:lnTo>
                    <a:pt x="948" y="5102"/>
                  </a:lnTo>
                  <a:lnTo>
                    <a:pt x="642" y="5102"/>
                  </a:lnTo>
                  <a:cubicBezTo>
                    <a:pt x="447" y="5102"/>
                    <a:pt x="307" y="5241"/>
                    <a:pt x="307" y="5409"/>
                  </a:cubicBezTo>
                  <a:cubicBezTo>
                    <a:pt x="307" y="5576"/>
                    <a:pt x="447" y="5715"/>
                    <a:pt x="642" y="5715"/>
                  </a:cubicBezTo>
                  <a:lnTo>
                    <a:pt x="948" y="5715"/>
                  </a:lnTo>
                  <a:lnTo>
                    <a:pt x="948" y="6356"/>
                  </a:lnTo>
                  <a:lnTo>
                    <a:pt x="307" y="6356"/>
                  </a:lnTo>
                  <a:cubicBezTo>
                    <a:pt x="140" y="6356"/>
                    <a:pt x="1" y="6496"/>
                    <a:pt x="1" y="6663"/>
                  </a:cubicBezTo>
                  <a:lnTo>
                    <a:pt x="1" y="7304"/>
                  </a:lnTo>
                  <a:cubicBezTo>
                    <a:pt x="1" y="7722"/>
                    <a:pt x="279" y="8085"/>
                    <a:pt x="697" y="8196"/>
                  </a:cubicBezTo>
                  <a:lnTo>
                    <a:pt x="1255" y="10538"/>
                  </a:lnTo>
                  <a:cubicBezTo>
                    <a:pt x="1283" y="10677"/>
                    <a:pt x="1422" y="10789"/>
                    <a:pt x="1562" y="10789"/>
                  </a:cubicBezTo>
                  <a:lnTo>
                    <a:pt x="5910" y="10789"/>
                  </a:lnTo>
                  <a:cubicBezTo>
                    <a:pt x="6050" y="10789"/>
                    <a:pt x="6217" y="10677"/>
                    <a:pt x="6245" y="10538"/>
                  </a:cubicBezTo>
                  <a:lnTo>
                    <a:pt x="6802" y="8196"/>
                  </a:lnTo>
                  <a:cubicBezTo>
                    <a:pt x="7165" y="8085"/>
                    <a:pt x="7499" y="7722"/>
                    <a:pt x="7499" y="7304"/>
                  </a:cubicBezTo>
                  <a:lnTo>
                    <a:pt x="7499" y="6663"/>
                  </a:lnTo>
                  <a:cubicBezTo>
                    <a:pt x="7638" y="6468"/>
                    <a:pt x="7499" y="6328"/>
                    <a:pt x="7332" y="6328"/>
                  </a:cubicBezTo>
                  <a:lnTo>
                    <a:pt x="6691" y="6328"/>
                  </a:lnTo>
                  <a:lnTo>
                    <a:pt x="6691" y="5074"/>
                  </a:lnTo>
                  <a:lnTo>
                    <a:pt x="6997" y="5074"/>
                  </a:lnTo>
                  <a:cubicBezTo>
                    <a:pt x="7192" y="5074"/>
                    <a:pt x="7332" y="4935"/>
                    <a:pt x="7332" y="4740"/>
                  </a:cubicBezTo>
                  <a:cubicBezTo>
                    <a:pt x="7332" y="4572"/>
                    <a:pt x="7192" y="4433"/>
                    <a:pt x="6997" y="4433"/>
                  </a:cubicBezTo>
                  <a:lnTo>
                    <a:pt x="6691" y="4433"/>
                  </a:lnTo>
                  <a:lnTo>
                    <a:pt x="6691" y="3820"/>
                  </a:lnTo>
                  <a:lnTo>
                    <a:pt x="6997" y="3820"/>
                  </a:lnTo>
                  <a:cubicBezTo>
                    <a:pt x="7192" y="3820"/>
                    <a:pt x="7332" y="3680"/>
                    <a:pt x="7332" y="3485"/>
                  </a:cubicBezTo>
                  <a:cubicBezTo>
                    <a:pt x="7332" y="3318"/>
                    <a:pt x="7192" y="3179"/>
                    <a:pt x="6997" y="3179"/>
                  </a:cubicBezTo>
                  <a:lnTo>
                    <a:pt x="6691" y="3179"/>
                  </a:lnTo>
                  <a:lnTo>
                    <a:pt x="6691" y="2537"/>
                  </a:lnTo>
                  <a:lnTo>
                    <a:pt x="6997" y="2537"/>
                  </a:lnTo>
                  <a:cubicBezTo>
                    <a:pt x="7192" y="2537"/>
                    <a:pt x="7332" y="2398"/>
                    <a:pt x="7332" y="2231"/>
                  </a:cubicBezTo>
                  <a:cubicBezTo>
                    <a:pt x="7332" y="2064"/>
                    <a:pt x="7192" y="1924"/>
                    <a:pt x="6997" y="1924"/>
                  </a:cubicBezTo>
                  <a:lnTo>
                    <a:pt x="6663" y="1924"/>
                  </a:lnTo>
                  <a:cubicBezTo>
                    <a:pt x="6635" y="1701"/>
                    <a:pt x="6551" y="1534"/>
                    <a:pt x="6412" y="1367"/>
                  </a:cubicBezTo>
                  <a:lnTo>
                    <a:pt x="6663" y="1116"/>
                  </a:lnTo>
                  <a:cubicBezTo>
                    <a:pt x="6774" y="1004"/>
                    <a:pt x="6774" y="809"/>
                    <a:pt x="6663" y="670"/>
                  </a:cubicBezTo>
                  <a:cubicBezTo>
                    <a:pt x="6607" y="614"/>
                    <a:pt x="6530" y="586"/>
                    <a:pt x="6450" y="586"/>
                  </a:cubicBezTo>
                  <a:cubicBezTo>
                    <a:pt x="6370" y="586"/>
                    <a:pt x="6286" y="614"/>
                    <a:pt x="6217" y="670"/>
                  </a:cubicBezTo>
                  <a:lnTo>
                    <a:pt x="5966" y="921"/>
                  </a:lnTo>
                  <a:cubicBezTo>
                    <a:pt x="5799" y="809"/>
                    <a:pt x="5604" y="726"/>
                    <a:pt x="5408" y="670"/>
                  </a:cubicBezTo>
                  <a:lnTo>
                    <a:pt x="5408" y="307"/>
                  </a:lnTo>
                  <a:cubicBezTo>
                    <a:pt x="5408" y="140"/>
                    <a:pt x="5269" y="1"/>
                    <a:pt x="5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9"/>
            <p:cNvSpPr/>
            <p:nvPr/>
          </p:nvSpPr>
          <p:spPr>
            <a:xfrm>
              <a:off x="-47242037" y="188100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40" y="0"/>
                    <a:pt x="0" y="140"/>
                    <a:pt x="0" y="307"/>
                  </a:cubicBezTo>
                  <a:lnTo>
                    <a:pt x="0" y="948"/>
                  </a:lnTo>
                  <a:cubicBezTo>
                    <a:pt x="0" y="1115"/>
                    <a:pt x="140" y="1255"/>
                    <a:pt x="307" y="1255"/>
                  </a:cubicBezTo>
                  <a:cubicBezTo>
                    <a:pt x="474" y="1255"/>
                    <a:pt x="613" y="1115"/>
                    <a:pt x="613" y="948"/>
                  </a:cubicBezTo>
                  <a:lnTo>
                    <a:pt x="613" y="307"/>
                  </a:ln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9"/>
            <p:cNvSpPr/>
            <p:nvPr/>
          </p:nvSpPr>
          <p:spPr>
            <a:xfrm>
              <a:off x="-47242037" y="234775"/>
              <a:ext cx="15350" cy="31400"/>
            </a:xfrm>
            <a:custGeom>
              <a:avLst/>
              <a:gdLst/>
              <a:ahLst/>
              <a:cxnLst/>
              <a:rect l="l" t="t" r="r" b="b"/>
              <a:pathLst>
                <a:path w="614" h="1256" extrusionOk="0">
                  <a:moveTo>
                    <a:pt x="307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16"/>
                    <a:pt x="140" y="1255"/>
                    <a:pt x="307" y="1255"/>
                  </a:cubicBezTo>
                  <a:cubicBezTo>
                    <a:pt x="474" y="1255"/>
                    <a:pt x="613" y="1116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9"/>
            <p:cNvSpPr/>
            <p:nvPr/>
          </p:nvSpPr>
          <p:spPr>
            <a:xfrm>
              <a:off x="-47180012" y="172075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39" y="0"/>
                    <a:pt x="0" y="139"/>
                    <a:pt x="0" y="335"/>
                  </a:cubicBezTo>
                  <a:lnTo>
                    <a:pt x="0" y="948"/>
                  </a:lnTo>
                  <a:cubicBezTo>
                    <a:pt x="0" y="1115"/>
                    <a:pt x="139" y="1254"/>
                    <a:pt x="307" y="1254"/>
                  </a:cubicBezTo>
                  <a:cubicBezTo>
                    <a:pt x="474" y="1254"/>
                    <a:pt x="613" y="1115"/>
                    <a:pt x="613" y="948"/>
                  </a:cubicBezTo>
                  <a:lnTo>
                    <a:pt x="613" y="335"/>
                  </a:lnTo>
                  <a:cubicBezTo>
                    <a:pt x="613" y="139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9"/>
            <p:cNvSpPr/>
            <p:nvPr/>
          </p:nvSpPr>
          <p:spPr>
            <a:xfrm>
              <a:off x="-47180012" y="218050"/>
              <a:ext cx="15350" cy="32100"/>
            </a:xfrm>
            <a:custGeom>
              <a:avLst/>
              <a:gdLst/>
              <a:ahLst/>
              <a:cxnLst/>
              <a:rect l="l" t="t" r="r" b="b"/>
              <a:pathLst>
                <a:path w="614" h="1284" extrusionOk="0">
                  <a:moveTo>
                    <a:pt x="307" y="1"/>
                  </a:moveTo>
                  <a:cubicBezTo>
                    <a:pt x="139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44"/>
                    <a:pt x="139" y="1283"/>
                    <a:pt x="307" y="1283"/>
                  </a:cubicBezTo>
                  <a:cubicBezTo>
                    <a:pt x="474" y="1283"/>
                    <a:pt x="613" y="1144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39"/>
          <p:cNvSpPr/>
          <p:nvPr/>
        </p:nvSpPr>
        <p:spPr>
          <a:xfrm>
            <a:off x="1447950" y="2246775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9"/>
          <p:cNvSpPr/>
          <p:nvPr/>
        </p:nvSpPr>
        <p:spPr>
          <a:xfrm>
            <a:off x="5305575" y="2246775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9"/>
          <p:cNvSpPr/>
          <p:nvPr/>
        </p:nvSpPr>
        <p:spPr>
          <a:xfrm>
            <a:off x="3376750" y="3570750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5;p39"/>
          <p:cNvSpPr txBox="1">
            <a:spLocks/>
          </p:cNvSpPr>
          <p:nvPr/>
        </p:nvSpPr>
        <p:spPr>
          <a:xfrm>
            <a:off x="1574265" y="1866518"/>
            <a:ext cx="1058097" cy="37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세부내용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Google Shape;245;p39"/>
          <p:cNvSpPr txBox="1">
            <a:spLocks/>
          </p:cNvSpPr>
          <p:nvPr/>
        </p:nvSpPr>
        <p:spPr>
          <a:xfrm>
            <a:off x="3481525" y="3257335"/>
            <a:ext cx="1058097" cy="37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장점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Google Shape;245;p39"/>
          <p:cNvSpPr txBox="1">
            <a:spLocks/>
          </p:cNvSpPr>
          <p:nvPr/>
        </p:nvSpPr>
        <p:spPr>
          <a:xfrm>
            <a:off x="5433659" y="1871363"/>
            <a:ext cx="1058097" cy="37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813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예시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9" name="Google Shape;309;p41"/>
          <p:cNvSpPr/>
          <p:nvPr/>
        </p:nvSpPr>
        <p:spPr>
          <a:xfrm>
            <a:off x="1948025" y="1613465"/>
            <a:ext cx="26525" cy="933599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1"/>
          <p:cNvSpPr/>
          <p:nvPr/>
        </p:nvSpPr>
        <p:spPr>
          <a:xfrm>
            <a:off x="6148439" y="1613465"/>
            <a:ext cx="26525" cy="933599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1"/>
          <p:cNvSpPr txBox="1">
            <a:spLocks noGrp="1"/>
          </p:cNvSpPr>
          <p:nvPr>
            <p:ph type="subTitle" idx="3"/>
          </p:nvPr>
        </p:nvSpPr>
        <p:spPr>
          <a:xfrm>
            <a:off x="2129325" y="1933617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 한자 사전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2" name="Google Shape;312;p41"/>
          <p:cNvSpPr txBox="1">
            <a:spLocks noGrp="1"/>
          </p:cNvSpPr>
          <p:nvPr>
            <p:ph type="subTitle" idx="4"/>
          </p:nvPr>
        </p:nvSpPr>
        <p:spPr>
          <a:xfrm>
            <a:off x="6315558" y="1876320"/>
            <a:ext cx="2620623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 Math Solver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13" name="Google Shape;313;p41"/>
          <p:cNvGrpSpPr/>
          <p:nvPr/>
        </p:nvGrpSpPr>
        <p:grpSpPr>
          <a:xfrm>
            <a:off x="1375588" y="1912300"/>
            <a:ext cx="335064" cy="335932"/>
            <a:chOff x="-50523475" y="2316000"/>
            <a:chExt cx="299325" cy="300100"/>
          </a:xfrm>
        </p:grpSpPr>
        <p:sp>
          <p:nvSpPr>
            <p:cNvPr id="314" name="Google Shape;314;p41"/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1"/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41"/>
          <p:cNvSpPr/>
          <p:nvPr/>
        </p:nvSpPr>
        <p:spPr>
          <a:xfrm>
            <a:off x="6148439" y="1613465"/>
            <a:ext cx="26525" cy="933599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41"/>
          <p:cNvGrpSpPr/>
          <p:nvPr/>
        </p:nvGrpSpPr>
        <p:grpSpPr>
          <a:xfrm>
            <a:off x="5556023" y="1915812"/>
            <a:ext cx="375042" cy="328925"/>
            <a:chOff x="-46033225" y="1982825"/>
            <a:chExt cx="300900" cy="263900"/>
          </a:xfrm>
        </p:grpSpPr>
        <p:sp>
          <p:nvSpPr>
            <p:cNvPr id="318" name="Google Shape;318;p41"/>
            <p:cNvSpPr/>
            <p:nvPr/>
          </p:nvSpPr>
          <p:spPr>
            <a:xfrm>
              <a:off x="-45962325" y="2053725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25"/>
                  </a:moveTo>
                  <a:cubicBezTo>
                    <a:pt x="4505" y="725"/>
                    <a:pt x="5608" y="1828"/>
                    <a:pt x="5608" y="3151"/>
                  </a:cubicBezTo>
                  <a:cubicBezTo>
                    <a:pt x="5608" y="4506"/>
                    <a:pt x="4505" y="5608"/>
                    <a:pt x="3151" y="5608"/>
                  </a:cubicBezTo>
                  <a:cubicBezTo>
                    <a:pt x="1827" y="5608"/>
                    <a:pt x="725" y="4474"/>
                    <a:pt x="725" y="3151"/>
                  </a:cubicBezTo>
                  <a:cubicBezTo>
                    <a:pt x="725" y="1828"/>
                    <a:pt x="1827" y="725"/>
                    <a:pt x="3151" y="725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4"/>
                    <a:pt x="1418" y="6301"/>
                    <a:pt x="3151" y="6301"/>
                  </a:cubicBezTo>
                  <a:cubicBezTo>
                    <a:pt x="4883" y="6301"/>
                    <a:pt x="6301" y="4884"/>
                    <a:pt x="6301" y="3151"/>
                  </a:cubicBezTo>
                  <a:cubicBezTo>
                    <a:pt x="6301" y="1418"/>
                    <a:pt x="4883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-45927675" y="2088375"/>
              <a:ext cx="89025" cy="88250"/>
            </a:xfrm>
            <a:custGeom>
              <a:avLst/>
              <a:gdLst/>
              <a:ahLst/>
              <a:cxnLst/>
              <a:rect l="l" t="t" r="r" b="b"/>
              <a:pathLst>
                <a:path w="3561" h="3530" extrusionOk="0">
                  <a:moveTo>
                    <a:pt x="1765" y="694"/>
                  </a:moveTo>
                  <a:cubicBezTo>
                    <a:pt x="2363" y="694"/>
                    <a:pt x="2836" y="1166"/>
                    <a:pt x="2836" y="1765"/>
                  </a:cubicBezTo>
                  <a:cubicBezTo>
                    <a:pt x="2804" y="2363"/>
                    <a:pt x="2332" y="2836"/>
                    <a:pt x="1765" y="2836"/>
                  </a:cubicBezTo>
                  <a:cubicBezTo>
                    <a:pt x="1197" y="2836"/>
                    <a:pt x="725" y="2363"/>
                    <a:pt x="725" y="1765"/>
                  </a:cubicBezTo>
                  <a:cubicBezTo>
                    <a:pt x="725" y="1166"/>
                    <a:pt x="1197" y="694"/>
                    <a:pt x="1765" y="694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5"/>
                  </a:cubicBezTo>
                  <a:cubicBezTo>
                    <a:pt x="3497" y="788"/>
                    <a:pt x="2710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-46033225" y="1982825"/>
              <a:ext cx="300900" cy="263900"/>
            </a:xfrm>
            <a:custGeom>
              <a:avLst/>
              <a:gdLst/>
              <a:ahLst/>
              <a:cxnLst/>
              <a:rect l="l" t="t" r="r" b="b"/>
              <a:pathLst>
                <a:path w="12036" h="10556" extrusionOk="0">
                  <a:moveTo>
                    <a:pt x="7184" y="726"/>
                  </a:moveTo>
                  <a:lnTo>
                    <a:pt x="7530" y="1419"/>
                  </a:lnTo>
                  <a:lnTo>
                    <a:pt x="4474" y="1419"/>
                  </a:lnTo>
                  <a:lnTo>
                    <a:pt x="4821" y="726"/>
                  </a:lnTo>
                  <a:close/>
                  <a:moveTo>
                    <a:pt x="694" y="3750"/>
                  </a:moveTo>
                  <a:lnTo>
                    <a:pt x="1387" y="4097"/>
                  </a:lnTo>
                  <a:lnTo>
                    <a:pt x="1387" y="7877"/>
                  </a:lnTo>
                  <a:lnTo>
                    <a:pt x="694" y="8224"/>
                  </a:lnTo>
                  <a:lnTo>
                    <a:pt x="694" y="3750"/>
                  </a:lnTo>
                  <a:close/>
                  <a:moveTo>
                    <a:pt x="11279" y="3750"/>
                  </a:moveTo>
                  <a:lnTo>
                    <a:pt x="11279" y="8224"/>
                  </a:lnTo>
                  <a:lnTo>
                    <a:pt x="10555" y="7877"/>
                  </a:lnTo>
                  <a:lnTo>
                    <a:pt x="10555" y="4097"/>
                  </a:lnTo>
                  <a:lnTo>
                    <a:pt x="11279" y="3750"/>
                  </a:lnTo>
                  <a:close/>
                  <a:moveTo>
                    <a:pt x="10933" y="2175"/>
                  </a:moveTo>
                  <a:cubicBezTo>
                    <a:pt x="11122" y="2175"/>
                    <a:pt x="11279" y="2332"/>
                    <a:pt x="11279" y="2521"/>
                  </a:cubicBezTo>
                  <a:lnTo>
                    <a:pt x="11279" y="2994"/>
                  </a:lnTo>
                  <a:lnTo>
                    <a:pt x="10051" y="3592"/>
                  </a:lnTo>
                  <a:cubicBezTo>
                    <a:pt x="9925" y="3655"/>
                    <a:pt x="9862" y="3781"/>
                    <a:pt x="9862" y="3908"/>
                  </a:cubicBezTo>
                  <a:lnTo>
                    <a:pt x="9862" y="8098"/>
                  </a:lnTo>
                  <a:cubicBezTo>
                    <a:pt x="9862" y="8224"/>
                    <a:pt x="9925" y="8350"/>
                    <a:pt x="10051" y="8444"/>
                  </a:cubicBezTo>
                  <a:lnTo>
                    <a:pt x="11279" y="9011"/>
                  </a:lnTo>
                  <a:lnTo>
                    <a:pt x="11279" y="9484"/>
                  </a:lnTo>
                  <a:cubicBezTo>
                    <a:pt x="11279" y="9704"/>
                    <a:pt x="11122" y="9830"/>
                    <a:pt x="10933" y="9830"/>
                  </a:cubicBezTo>
                  <a:lnTo>
                    <a:pt x="1040" y="9830"/>
                  </a:lnTo>
                  <a:cubicBezTo>
                    <a:pt x="851" y="9830"/>
                    <a:pt x="694" y="9673"/>
                    <a:pt x="694" y="9484"/>
                  </a:cubicBezTo>
                  <a:lnTo>
                    <a:pt x="694" y="9011"/>
                  </a:lnTo>
                  <a:lnTo>
                    <a:pt x="1891" y="8444"/>
                  </a:lnTo>
                  <a:cubicBezTo>
                    <a:pt x="2017" y="8350"/>
                    <a:pt x="2111" y="8224"/>
                    <a:pt x="2111" y="8098"/>
                  </a:cubicBezTo>
                  <a:lnTo>
                    <a:pt x="2111" y="3908"/>
                  </a:lnTo>
                  <a:cubicBezTo>
                    <a:pt x="2111" y="3781"/>
                    <a:pt x="2017" y="3655"/>
                    <a:pt x="1891" y="3592"/>
                  </a:cubicBezTo>
                  <a:lnTo>
                    <a:pt x="694" y="2994"/>
                  </a:lnTo>
                  <a:lnTo>
                    <a:pt x="694" y="2521"/>
                  </a:lnTo>
                  <a:cubicBezTo>
                    <a:pt x="694" y="2332"/>
                    <a:pt x="851" y="2175"/>
                    <a:pt x="1040" y="2175"/>
                  </a:cubicBezTo>
                  <a:close/>
                  <a:moveTo>
                    <a:pt x="4632" y="1"/>
                  </a:moveTo>
                  <a:cubicBezTo>
                    <a:pt x="4506" y="1"/>
                    <a:pt x="4380" y="95"/>
                    <a:pt x="4317" y="190"/>
                  </a:cubicBezTo>
                  <a:lnTo>
                    <a:pt x="3718" y="1419"/>
                  </a:lnTo>
                  <a:lnTo>
                    <a:pt x="2143" y="1419"/>
                  </a:lnTo>
                  <a:lnTo>
                    <a:pt x="2143" y="1072"/>
                  </a:lnTo>
                  <a:cubicBezTo>
                    <a:pt x="2143" y="883"/>
                    <a:pt x="1985" y="694"/>
                    <a:pt x="1796" y="694"/>
                  </a:cubicBezTo>
                  <a:cubicBezTo>
                    <a:pt x="1576" y="694"/>
                    <a:pt x="1418" y="883"/>
                    <a:pt x="1418" y="1072"/>
                  </a:cubicBezTo>
                  <a:lnTo>
                    <a:pt x="1418" y="1419"/>
                  </a:lnTo>
                  <a:lnTo>
                    <a:pt x="1072" y="1419"/>
                  </a:lnTo>
                  <a:cubicBezTo>
                    <a:pt x="473" y="1419"/>
                    <a:pt x="1" y="1891"/>
                    <a:pt x="1" y="249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64" y="10555"/>
                  </a:lnTo>
                  <a:cubicBezTo>
                    <a:pt x="11563" y="10555"/>
                    <a:pt x="12035" y="10082"/>
                    <a:pt x="12035" y="9484"/>
                  </a:cubicBezTo>
                  <a:lnTo>
                    <a:pt x="12035" y="2490"/>
                  </a:lnTo>
                  <a:cubicBezTo>
                    <a:pt x="12004" y="1891"/>
                    <a:pt x="11500" y="1419"/>
                    <a:pt x="10933" y="1419"/>
                  </a:cubicBezTo>
                  <a:lnTo>
                    <a:pt x="8318" y="1419"/>
                  </a:lnTo>
                  <a:lnTo>
                    <a:pt x="7719" y="190"/>
                  </a:lnTo>
                  <a:cubicBezTo>
                    <a:pt x="7656" y="95"/>
                    <a:pt x="7530" y="1"/>
                    <a:pt x="7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49" r="349" b="1384"/>
          <a:stretch/>
        </p:blipFill>
        <p:spPr>
          <a:xfrm>
            <a:off x="4619522" y="1343890"/>
            <a:ext cx="1488452" cy="14023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867" y="3009488"/>
            <a:ext cx="1531107" cy="10776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1"/>
          <a:stretch/>
        </p:blipFill>
        <p:spPr>
          <a:xfrm>
            <a:off x="397271" y="1467762"/>
            <a:ext cx="1460421" cy="1320421"/>
          </a:xfrm>
          <a:prstGeom prst="rect">
            <a:avLst/>
          </a:prstGeom>
        </p:spPr>
      </p:pic>
      <p:sp>
        <p:nvSpPr>
          <p:cNvPr id="22" name="Google Shape;310;p41"/>
          <p:cNvSpPr/>
          <p:nvPr/>
        </p:nvSpPr>
        <p:spPr>
          <a:xfrm>
            <a:off x="6148439" y="3082046"/>
            <a:ext cx="26525" cy="933599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12;p41"/>
          <p:cNvSpPr txBox="1">
            <a:spLocks noGrp="1"/>
          </p:cNvSpPr>
          <p:nvPr>
            <p:ph type="subTitle" idx="4"/>
          </p:nvPr>
        </p:nvSpPr>
        <p:spPr>
          <a:xfrm>
            <a:off x="6315558" y="3344901"/>
            <a:ext cx="2620623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캘리플랜트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Google Shape;316;p41"/>
          <p:cNvSpPr/>
          <p:nvPr/>
        </p:nvSpPr>
        <p:spPr>
          <a:xfrm>
            <a:off x="6148439" y="3082046"/>
            <a:ext cx="26525" cy="933599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10;p41"/>
          <p:cNvSpPr/>
          <p:nvPr/>
        </p:nvSpPr>
        <p:spPr>
          <a:xfrm>
            <a:off x="1948025" y="3082046"/>
            <a:ext cx="26525" cy="933599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16;p41"/>
          <p:cNvSpPr/>
          <p:nvPr/>
        </p:nvSpPr>
        <p:spPr>
          <a:xfrm>
            <a:off x="1948025" y="3082046"/>
            <a:ext cx="26525" cy="933599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12;p41"/>
          <p:cNvSpPr txBox="1">
            <a:spLocks noGrp="1"/>
          </p:cNvSpPr>
          <p:nvPr>
            <p:ph type="subTitle" idx="4"/>
          </p:nvPr>
        </p:nvSpPr>
        <p:spPr>
          <a:xfrm>
            <a:off x="2023234" y="3344901"/>
            <a:ext cx="2620623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삼성페이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카드 등록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9" r="27230" b="13019"/>
          <a:stretch/>
        </p:blipFill>
        <p:spPr>
          <a:xfrm rot="5400000">
            <a:off x="430170" y="2976591"/>
            <a:ext cx="1326986" cy="1392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D84E2E"/>
                </a:solidFill>
              </a:rPr>
              <a:t>04</a:t>
            </a:r>
            <a:endParaRPr dirty="0">
              <a:solidFill>
                <a:srgbClr val="D84E2E"/>
              </a:solidFill>
            </a:endParaRPr>
          </a:p>
        </p:txBody>
      </p:sp>
      <p:sp>
        <p:nvSpPr>
          <p:cNvPr id="223" name="Google Shape;223;p36"/>
          <p:cNvSpPr txBox="1">
            <a:spLocks noGrp="1"/>
          </p:cNvSpPr>
          <p:nvPr>
            <p:ph type="title" idx="2"/>
          </p:nvPr>
        </p:nvSpPr>
        <p:spPr>
          <a:xfrm>
            <a:off x="2343300" y="2406625"/>
            <a:ext cx="4457700" cy="60960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l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기술 분석</a:t>
            </a:r>
            <a:endParaRPr dirty="0">
              <a:solidFill>
                <a:schemeClr val="l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65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 idx="2"/>
          </p:nvPr>
        </p:nvSpPr>
        <p:spPr>
          <a:xfrm>
            <a:off x="876525" y="1255867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3" name="Google Shape;203;p35"/>
          <p:cNvSpPr txBox="1">
            <a:spLocks noGrp="1"/>
          </p:cNvSpPr>
          <p:nvPr>
            <p:ph type="subTitle" idx="1"/>
          </p:nvPr>
        </p:nvSpPr>
        <p:spPr>
          <a:xfrm>
            <a:off x="2047875" y="1190117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제안 보강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4" name="Google Shape;204;p35"/>
          <p:cNvSpPr txBox="1">
            <a:spLocks noGrp="1"/>
          </p:cNvSpPr>
          <p:nvPr>
            <p:ph type="subTitle" idx="3"/>
          </p:nvPr>
        </p:nvSpPr>
        <p:spPr>
          <a:xfrm>
            <a:off x="2047875" y="1485392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제안 보고서에 대한 보안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5" name="Google Shape;205;p35"/>
          <p:cNvSpPr txBox="1">
            <a:spLocks noGrp="1"/>
          </p:cNvSpPr>
          <p:nvPr>
            <p:ph type="title" idx="4"/>
          </p:nvPr>
        </p:nvSpPr>
        <p:spPr>
          <a:xfrm>
            <a:off x="876525" y="2458092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6" name="Google Shape;206;p35"/>
          <p:cNvSpPr txBox="1">
            <a:spLocks noGrp="1"/>
          </p:cNvSpPr>
          <p:nvPr>
            <p:ph type="subTitle" idx="5"/>
          </p:nvPr>
        </p:nvSpPr>
        <p:spPr>
          <a:xfrm>
            <a:off x="2047875" y="2392342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경쟁 제품  조사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7" name="Google Shape;207;p35"/>
          <p:cNvSpPr txBox="1">
            <a:spLocks noGrp="1"/>
          </p:cNvSpPr>
          <p:nvPr>
            <p:ph type="subTitle" idx="6"/>
          </p:nvPr>
        </p:nvSpPr>
        <p:spPr>
          <a:xfrm>
            <a:off x="2047875" y="2687617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수기 데이터를 디지털화 하는 제품들을 조사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7"/>
          </p:nvPr>
        </p:nvSpPr>
        <p:spPr>
          <a:xfrm>
            <a:off x="4695825" y="1255867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9" name="Google Shape;209;p35"/>
          <p:cNvSpPr txBox="1">
            <a:spLocks noGrp="1"/>
          </p:cNvSpPr>
          <p:nvPr>
            <p:ph type="subTitle" idx="8"/>
          </p:nvPr>
        </p:nvSpPr>
        <p:spPr>
          <a:xfrm>
            <a:off x="5867175" y="1190117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트랜드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시장규모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0" name="Google Shape;210;p35"/>
          <p:cNvSpPr txBox="1">
            <a:spLocks noGrp="1"/>
          </p:cNvSpPr>
          <p:nvPr>
            <p:ph type="subTitle" idx="9"/>
          </p:nvPr>
        </p:nvSpPr>
        <p:spPr>
          <a:xfrm>
            <a:off x="5867175" y="1485392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수기 데이터의 디지털화 시장을 조사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1" name="Google Shape;211;p35"/>
          <p:cNvSpPr txBox="1">
            <a:spLocks noGrp="1"/>
          </p:cNvSpPr>
          <p:nvPr>
            <p:ph type="title" idx="13"/>
          </p:nvPr>
        </p:nvSpPr>
        <p:spPr>
          <a:xfrm>
            <a:off x="4695825" y="2458092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14"/>
          </p:nvPr>
        </p:nvSpPr>
        <p:spPr>
          <a:xfrm>
            <a:off x="5867175" y="2392342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핵심기술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3" name="Google Shape;213;p35"/>
          <p:cNvSpPr txBox="1">
            <a:spLocks noGrp="1"/>
          </p:cNvSpPr>
          <p:nvPr>
            <p:ph type="subTitle" idx="15"/>
          </p:nvPr>
        </p:nvSpPr>
        <p:spPr>
          <a:xfrm>
            <a:off x="5867175" y="2687617"/>
            <a:ext cx="25242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NUMBER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프로젝트의 핵심기술을 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4" name="Google Shape;214;p35"/>
          <p:cNvSpPr/>
          <p:nvPr/>
        </p:nvSpPr>
        <p:spPr>
          <a:xfrm>
            <a:off x="1943100" y="1255894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5"/>
          <p:cNvSpPr/>
          <p:nvPr/>
        </p:nvSpPr>
        <p:spPr>
          <a:xfrm>
            <a:off x="1943100" y="2458119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5"/>
          <p:cNvSpPr/>
          <p:nvPr/>
        </p:nvSpPr>
        <p:spPr>
          <a:xfrm>
            <a:off x="5762400" y="1255894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5"/>
          <p:cNvSpPr/>
          <p:nvPr/>
        </p:nvSpPr>
        <p:spPr>
          <a:xfrm>
            <a:off x="5762400" y="2458119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05;p35"/>
          <p:cNvSpPr txBox="1">
            <a:spLocks/>
          </p:cNvSpPr>
          <p:nvPr/>
        </p:nvSpPr>
        <p:spPr>
          <a:xfrm>
            <a:off x="876525" y="3726036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4E2E"/>
              </a:buClr>
              <a:buSzPts val="4800"/>
              <a:buFont typeface="Reem Kufi"/>
              <a:buNone/>
              <a:defRPr sz="4800" b="0" i="0" u="none" strike="noStrike" cap="none">
                <a:solidFill>
                  <a:srgbClr val="D84E2E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/>
              <a:t>05</a:t>
            </a:r>
            <a:endParaRPr lang="en" dirty="0"/>
          </a:p>
        </p:txBody>
      </p:sp>
      <p:sp>
        <p:nvSpPr>
          <p:cNvPr id="20" name="Google Shape;206;p35"/>
          <p:cNvSpPr txBox="1">
            <a:spLocks/>
          </p:cNvSpPr>
          <p:nvPr/>
        </p:nvSpPr>
        <p:spPr>
          <a:xfrm>
            <a:off x="2047875" y="3660286"/>
            <a:ext cx="25242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개인별 기능 발굴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Google Shape;207;p35"/>
          <p:cNvSpPr txBox="1">
            <a:spLocks/>
          </p:cNvSpPr>
          <p:nvPr/>
        </p:nvSpPr>
        <p:spPr>
          <a:xfrm>
            <a:off x="2047874" y="3955561"/>
            <a:ext cx="2505075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NUMBER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프로젝트가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적용될 곳을 구상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Google Shape;211;p35"/>
          <p:cNvSpPr txBox="1">
            <a:spLocks/>
          </p:cNvSpPr>
          <p:nvPr/>
        </p:nvSpPr>
        <p:spPr>
          <a:xfrm>
            <a:off x="4695825" y="3726036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4E2E"/>
              </a:buClr>
              <a:buSzPts val="4800"/>
              <a:buFont typeface="Reem Kufi"/>
              <a:buNone/>
              <a:defRPr sz="4800" b="0" i="0" u="none" strike="noStrike" cap="none">
                <a:solidFill>
                  <a:srgbClr val="D84E2E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/>
              <a:t>06</a:t>
            </a:r>
            <a:endParaRPr lang="en" dirty="0"/>
          </a:p>
        </p:txBody>
      </p:sp>
      <p:sp>
        <p:nvSpPr>
          <p:cNvPr id="23" name="Google Shape;212;p35"/>
          <p:cNvSpPr txBox="1">
            <a:spLocks/>
          </p:cNvSpPr>
          <p:nvPr/>
        </p:nvSpPr>
        <p:spPr>
          <a:xfrm>
            <a:off x="5867175" y="3660286"/>
            <a:ext cx="25242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핵심기술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Google Shape;213;p35"/>
          <p:cNvSpPr txBox="1">
            <a:spLocks/>
          </p:cNvSpPr>
          <p:nvPr/>
        </p:nvSpPr>
        <p:spPr>
          <a:xfrm>
            <a:off x="5867175" y="3955561"/>
            <a:ext cx="22857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NUMBER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살릴 수 있는 최종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 기능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Google Shape;215;p35"/>
          <p:cNvSpPr/>
          <p:nvPr/>
        </p:nvSpPr>
        <p:spPr>
          <a:xfrm>
            <a:off x="1943100" y="3726063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17;p35"/>
          <p:cNvSpPr/>
          <p:nvPr/>
        </p:nvSpPr>
        <p:spPr>
          <a:xfrm>
            <a:off x="5762400" y="3726063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기술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부제목 1"/>
          <p:cNvSpPr>
            <a:spLocks noGrp="1"/>
          </p:cNvSpPr>
          <p:nvPr>
            <p:ph type="subTitle" idx="1"/>
          </p:nvPr>
        </p:nvSpPr>
        <p:spPr>
          <a:xfrm>
            <a:off x="723900" y="1911684"/>
            <a:ext cx="3592068" cy="2690622"/>
          </a:xfrm>
        </p:spPr>
        <p:txBody>
          <a:bodyPr/>
          <a:lstStyle/>
          <a:p>
            <a:pPr>
              <a:buFont typeface="Source Sans Pro"/>
              <a:buAutoNum type="arabicPeriod"/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MNIST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셋을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 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훈련용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데이터셋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테스트용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데이터셋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검증용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데이터셋으로 나눈다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Font typeface="Source Sans Pro"/>
              <a:buAutoNum type="arabicPeriod"/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AutoNum type="arabicPeriod"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이미지들을 벡터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(28x28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픽셀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나눈 </a:t>
            </a:r>
            <a:r>
              <a:rPr lang="en-US" altLang="ko-KR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“.image”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해당 이미지의 숫자를 판단하는 </a:t>
            </a:r>
            <a:r>
              <a:rPr lang="en-US" altLang="ko-KR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“.labels”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가진다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306;p41"/>
          <p:cNvSpPr txBox="1">
            <a:spLocks/>
          </p:cNvSpPr>
          <p:nvPr/>
        </p:nvSpPr>
        <p:spPr>
          <a:xfrm>
            <a:off x="815698" y="1112701"/>
            <a:ext cx="4585358" cy="63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996" y="1052316"/>
            <a:ext cx="3413126" cy="171873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241" y="3256995"/>
            <a:ext cx="4450636" cy="9335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42432" y="4371719"/>
            <a:ext cx="2267712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을 나타내는 </a:t>
            </a:r>
            <a:r>
              <a:rPr lang="en-US" altLang="ko-KR" dirty="0" smtClean="0"/>
              <a:t>label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44896" y="2709223"/>
            <a:ext cx="2267712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을 나타내는 </a:t>
            </a:r>
            <a:r>
              <a:rPr lang="en-US" altLang="ko-KR" dirty="0" smtClean="0"/>
              <a:t>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858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기술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부제목 1"/>
          <p:cNvSpPr>
            <a:spLocks noGrp="1"/>
          </p:cNvSpPr>
          <p:nvPr>
            <p:ph type="subTitle" idx="1"/>
          </p:nvPr>
        </p:nvSpPr>
        <p:spPr>
          <a:xfrm>
            <a:off x="723900" y="1911684"/>
            <a:ext cx="3592068" cy="2690622"/>
          </a:xfrm>
        </p:spPr>
        <p:txBody>
          <a:bodyPr/>
          <a:lstStyle/>
          <a:p>
            <a:pPr>
              <a:buFont typeface="Source Sans Pro"/>
              <a:buAutoNum type="arabicPeriod"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숫자들을 분류하기 위해서 </a:t>
            </a:r>
            <a:r>
              <a:rPr lang="ko-KR" altLang="en-US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 맥스 회귀 모델을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사용한다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Font typeface="Source Sans Pro"/>
              <a:buAutoNum type="arabicPeriod"/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AutoNum type="arabicPeriod"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입력된 데이터의 진한 픽셀이 해당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데이터와 겹치는지 </a:t>
            </a:r>
            <a:r>
              <a:rPr lang="ko-KR" altLang="en-US" dirty="0" err="1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가중합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통해 계산한다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306;p41"/>
          <p:cNvSpPr txBox="1">
            <a:spLocks/>
          </p:cNvSpPr>
          <p:nvPr/>
        </p:nvSpPr>
        <p:spPr>
          <a:xfrm>
            <a:off x="815698" y="1112701"/>
            <a:ext cx="4585358" cy="63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 방법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01056" y="4079086"/>
            <a:ext cx="252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가중합을</a:t>
            </a:r>
            <a:r>
              <a:rPr lang="ko-KR" altLang="en-US" dirty="0" smtClean="0"/>
              <a:t> 구하는 예시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파란색이 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빨간색이 음수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048" y="1112700"/>
            <a:ext cx="4315968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6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기술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부제목 1"/>
          <p:cNvSpPr>
            <a:spLocks noGrp="1"/>
          </p:cNvSpPr>
          <p:nvPr>
            <p:ph type="subTitle" idx="1"/>
          </p:nvPr>
        </p:nvSpPr>
        <p:spPr>
          <a:xfrm>
            <a:off x="420066" y="1911684"/>
            <a:ext cx="3592068" cy="3231816"/>
          </a:xfrm>
        </p:spPr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주어진 이미지에 대한 숫자 </a:t>
            </a:r>
            <a:r>
              <a:rPr lang="en-US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증거를 아래 수식을 통해 수할 수 있다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14300" indent="0"/>
            <a:r>
              <a:rPr lang="en-US" altLang="ko-KR" dirty="0" smtClean="0"/>
              <a:t>     </a:t>
            </a:r>
            <a:r>
              <a:rPr lang="en-US" altLang="ko-KR" dirty="0" err="1" smtClean="0"/>
              <a:t>evidencei</a:t>
            </a:r>
            <a:r>
              <a:rPr lang="en-US" altLang="ko-KR" dirty="0"/>
              <a:t>=∑</a:t>
            </a:r>
            <a:r>
              <a:rPr lang="en-US" altLang="ko-KR" dirty="0" err="1"/>
              <a:t>jWi</a:t>
            </a:r>
            <a:r>
              <a:rPr lang="en-US" altLang="ko-KR" dirty="0"/>
              <a:t>, </a:t>
            </a:r>
            <a:r>
              <a:rPr lang="en-US" altLang="ko-KR" dirty="0" err="1"/>
              <a:t>jxj+bi</a:t>
            </a:r>
            <a:r>
              <a:rPr lang="en-US" altLang="ko-KR" dirty="0"/>
              <a:t> </a:t>
            </a:r>
            <a:r>
              <a:rPr lang="ko-KR" altLang="ko-KR" sz="13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ko-KR" altLang="ko-KR" sz="13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ko-KR" sz="13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</a:t>
            </a:r>
            <a:r>
              <a:rPr lang="ko-KR" altLang="ko-KR" sz="1300" dirty="0">
                <a:solidFill>
                  <a:srgbClr val="2222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 는 가중치, </a:t>
            </a:r>
            <a:r>
              <a:rPr lang="ko-KR" altLang="ko-KR" sz="13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</a:t>
            </a:r>
            <a:r>
              <a:rPr lang="ko-KR" altLang="ko-KR" sz="1300" dirty="0">
                <a:solidFill>
                  <a:srgbClr val="2222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 는 클래스 </a:t>
            </a:r>
            <a:r>
              <a:rPr lang="ko-KR" altLang="ko-KR" sz="13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r>
              <a:rPr lang="ko-KR" altLang="ko-KR" sz="1300" dirty="0">
                <a:solidFill>
                  <a:srgbClr val="2222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 에 대한 편향, </a:t>
            </a:r>
            <a:r>
              <a:rPr lang="ko-KR" altLang="ko-KR" sz="13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</a:t>
            </a:r>
            <a:r>
              <a:rPr lang="ko-KR" altLang="ko-KR" sz="1300" dirty="0">
                <a:solidFill>
                  <a:srgbClr val="2222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 는 입력한 이미지 </a:t>
            </a:r>
            <a:r>
              <a:rPr lang="ko-KR" altLang="ko-KR" sz="13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ko-KR" sz="1300" dirty="0">
                <a:solidFill>
                  <a:srgbClr val="2222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 의 픽셀들에 따른 합</a:t>
            </a:r>
            <a:r>
              <a:rPr lang="ko-KR" altLang="ko-KR" sz="13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Font typeface="+mj-lt"/>
              <a:buAutoNum type="arabicPeriod" startAt="4"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이때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주어진 값을 예측하는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 최종 결과는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소프트맥스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함수는 다음과 같다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14300" indent="0"/>
            <a:r>
              <a:rPr lang="en-US" altLang="ko-KR" dirty="0" err="1"/>
              <a:t>softmax</a:t>
            </a:r>
            <a:r>
              <a:rPr lang="en-US" altLang="ko-KR" dirty="0"/>
              <a:t>(x)</a:t>
            </a:r>
            <a:r>
              <a:rPr lang="en-US" altLang="ko-KR" dirty="0" err="1"/>
              <a:t>i</a:t>
            </a:r>
            <a:r>
              <a:rPr lang="en-US" altLang="ko-KR" dirty="0"/>
              <a:t>=</a:t>
            </a:r>
            <a:r>
              <a:rPr lang="en-US" altLang="ko-KR" dirty="0" err="1"/>
              <a:t>exp</a:t>
            </a:r>
            <a:r>
              <a:rPr lang="en-US" altLang="ko-KR" dirty="0"/>
              <a:t>(xi)∑</a:t>
            </a:r>
            <a:r>
              <a:rPr lang="en-US" altLang="ko-KR" dirty="0" err="1"/>
              <a:t>jexp</a:t>
            </a:r>
            <a:r>
              <a:rPr lang="en-US" altLang="ko-KR" dirty="0"/>
              <a:t>(</a:t>
            </a:r>
            <a:r>
              <a:rPr lang="en-US" altLang="ko-KR" dirty="0" err="1"/>
              <a:t>xj</a:t>
            </a:r>
            <a:r>
              <a:rPr lang="en-US" altLang="ko-KR" dirty="0" smtClean="0"/>
              <a:t>)</a:t>
            </a:r>
          </a:p>
          <a:p>
            <a:pPr marL="114300" indent="0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(xi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증거 값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14300" indent="0"/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306;p41"/>
          <p:cNvSpPr txBox="1">
            <a:spLocks/>
          </p:cNvSpPr>
          <p:nvPr/>
        </p:nvSpPr>
        <p:spPr>
          <a:xfrm>
            <a:off x="815698" y="1112701"/>
            <a:ext cx="4585358" cy="63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 방법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01056" y="4079086"/>
            <a:ext cx="252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가중합을</a:t>
            </a:r>
            <a:r>
              <a:rPr lang="ko-KR" altLang="en-US" dirty="0" smtClean="0"/>
              <a:t> 구하는 예시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파란색이 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빨간색이 음수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048" y="1112700"/>
            <a:ext cx="4315968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9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기술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부제목 1"/>
          <p:cNvSpPr>
            <a:spLocks noGrp="1"/>
          </p:cNvSpPr>
          <p:nvPr>
            <p:ph type="subTitle" idx="1"/>
          </p:nvPr>
        </p:nvSpPr>
        <p:spPr>
          <a:xfrm>
            <a:off x="4626306" y="1253316"/>
            <a:ext cx="3592068" cy="3231816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크로스 엔트로피를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이용하여 모듈의 정확도를 분석한다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Font typeface="+mj-lt"/>
              <a:buAutoNum type="arabicPeriod"/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14300" indent="0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</a:t>
            </a:r>
            <a:r>
              <a:rPr lang="ko-KR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ko-KR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예측값이고</a:t>
            </a:r>
            <a:r>
              <a:rPr lang="ko-KR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y’</a:t>
            </a:r>
            <a:r>
              <a:rPr lang="ko-KR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</a:t>
            </a:r>
            <a:r>
              <a:rPr lang="en-US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</a:t>
            </a:r>
            <a:r>
              <a:rPr lang="ko-KR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정답을 의미한다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buFont typeface="+mj-lt"/>
              <a:buAutoNum type="arabicPeriod" startAt="2"/>
            </a:pPr>
            <a:r>
              <a:rPr lang="ko-KR" altLang="en-US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크로스 엔트로피의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수렴할 수록 정확도가 높은 것이며 이를 기준으로 가장 높은 모듈을 사용한다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14300" indent="0"/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306;p41"/>
          <p:cNvSpPr txBox="1">
            <a:spLocks/>
          </p:cNvSpPr>
          <p:nvPr/>
        </p:nvSpPr>
        <p:spPr>
          <a:xfrm>
            <a:off x="815698" y="1112701"/>
            <a:ext cx="4585358" cy="63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정확도 분석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240" y="2013443"/>
            <a:ext cx="2572109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7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D84E2E"/>
                </a:solidFill>
              </a:rPr>
              <a:t>05</a:t>
            </a:r>
            <a:endParaRPr dirty="0">
              <a:solidFill>
                <a:srgbClr val="D84E2E"/>
              </a:solidFill>
            </a:endParaRPr>
          </a:p>
        </p:txBody>
      </p:sp>
      <p:sp>
        <p:nvSpPr>
          <p:cNvPr id="223" name="Google Shape;223;p36"/>
          <p:cNvSpPr txBox="1">
            <a:spLocks noGrp="1"/>
          </p:cNvSpPr>
          <p:nvPr>
            <p:ph type="title" idx="2"/>
          </p:nvPr>
        </p:nvSpPr>
        <p:spPr>
          <a:xfrm>
            <a:off x="2343300" y="2406625"/>
            <a:ext cx="4457700" cy="60960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l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개인별 기능 발굴</a:t>
            </a:r>
            <a:endParaRPr dirty="0">
              <a:solidFill>
                <a:schemeClr val="l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77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0"/>
          <p:cNvSpPr txBox="1">
            <a:spLocks noGrp="1"/>
          </p:cNvSpPr>
          <p:nvPr>
            <p:ph type="title"/>
          </p:nvPr>
        </p:nvSpPr>
        <p:spPr>
          <a:xfrm>
            <a:off x="5360825" y="540000"/>
            <a:ext cx="30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기능발굴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김민성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1"/>
          </p:nvPr>
        </p:nvSpPr>
        <p:spPr>
          <a:xfrm>
            <a:off x="315423" y="1341120"/>
            <a:ext cx="4207809" cy="3133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시험지에 적힌 객관식</a:t>
            </a:r>
            <a:r>
              <a:rPr lang="en-US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단답형 문제에 대한 답안 </a:t>
            </a: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스캐닝하는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은행 계좌번호를 대량으로 디지털화 하는 경우 사진을 통해 정리 할 수 있다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 번호판 인식하는 경우 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 명부에 적힌 핸드폰 번호를 사진을 통해 디지털화 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상품의 모델명을 사진을 통해 입력하는 경우</a:t>
            </a:r>
            <a:endParaRPr lang="en-US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Google Shape;658;p60"/>
          <p:cNvSpPr txBox="1">
            <a:spLocks/>
          </p:cNvSpPr>
          <p:nvPr/>
        </p:nvSpPr>
        <p:spPr>
          <a:xfrm>
            <a:off x="4788420" y="1341120"/>
            <a:ext cx="4207809" cy="29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날짜 등 숫자 데이터만 지우길 원하는 경우 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군대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  소속 분류 및 군번 숫자 데이터를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사진을 통해 입력하는 경우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유아용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필기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연습을 정확도를 기준으로 채점한다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 명부에 적힌 핸드폰 번호를 디지털화 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이진법 데이터를 디지털화 하는 경우 </a:t>
            </a:r>
            <a:r>
              <a:rPr lang="en-US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010111101 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등을 사진을 통해 입력하는 경우</a:t>
            </a:r>
            <a:endParaRPr lang="en-US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3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0"/>
          <p:cNvSpPr txBox="1">
            <a:spLocks noGrp="1"/>
          </p:cNvSpPr>
          <p:nvPr>
            <p:ph type="title"/>
          </p:nvPr>
        </p:nvSpPr>
        <p:spPr>
          <a:xfrm>
            <a:off x="5360825" y="540000"/>
            <a:ext cx="30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기능발굴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김민성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1"/>
          </p:nvPr>
        </p:nvSpPr>
        <p:spPr>
          <a:xfrm>
            <a:off x="315423" y="1341120"/>
            <a:ext cx="4207809" cy="2852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숫자마다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각각 다른 색을 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칠해서 디지털화 해 저장하는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명함에 적힌 핸드폰 번호를 스캔해 연락처로 저장하는 경우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쿠폰의 번호를 사진을 통해 입력할 수 있게 하는 경우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 명부에 적힌 핸드폰 번호를 디지털화 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상품의 모델명을 사진을 통해 입력하는 경우</a:t>
            </a:r>
            <a:endParaRPr lang="en-US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Google Shape;658;p60"/>
          <p:cNvSpPr txBox="1">
            <a:spLocks/>
          </p:cNvSpPr>
          <p:nvPr/>
        </p:nvSpPr>
        <p:spPr>
          <a:xfrm>
            <a:off x="4788420" y="1341120"/>
            <a:ext cx="4207809" cy="2852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시각장애인을 위한 안내판을 스캔하는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필적확인란의 숫자 데이터를 비교하는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문자도 학습 할 수 있는 경우 논문의 일부분 혹은 전체를 사진을 통해 원하는 언어로 번역하는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문자도 학습 할 수 있는 경우 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달력에 적힌 데이터들을 사진을 통해 </a:t>
            </a: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스케쥴러에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입력하는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문자도 </a:t>
            </a: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할 수 있는 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경우 문서 사진을 통해 해당 문서의 내의 글자 수를 세는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98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0"/>
          <p:cNvSpPr txBox="1">
            <a:spLocks noGrp="1"/>
          </p:cNvSpPr>
          <p:nvPr>
            <p:ph type="title"/>
          </p:nvPr>
        </p:nvSpPr>
        <p:spPr>
          <a:xfrm>
            <a:off x="5360825" y="540000"/>
            <a:ext cx="30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기능발굴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배창호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1"/>
          </p:nvPr>
        </p:nvSpPr>
        <p:spPr>
          <a:xfrm>
            <a:off x="315423" y="1341120"/>
            <a:ext cx="4207809" cy="3133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한자 사전에서 한자를 검색할 때 필기를 이용하여 검색하는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긴 암호 문자를 입력할 경우 사진을 통해 </a:t>
            </a: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스캐닝할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 있다 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문서내 특정 부분을 검색할 때</a:t>
            </a:r>
            <a:r>
              <a:rPr lang="en-US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문서를 스캔 후 원하는 부분을 찾을 수 있다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악보를 디지털화 하는 경우 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스캐닝을 하는 경우 원하는 특정 부분만 스캔을 하도록 지정하는 경우</a:t>
            </a:r>
            <a:endParaRPr lang="en-US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Google Shape;658;p60"/>
          <p:cNvSpPr txBox="1">
            <a:spLocks/>
          </p:cNvSpPr>
          <p:nvPr/>
        </p:nvSpPr>
        <p:spPr>
          <a:xfrm>
            <a:off x="4788420" y="1341120"/>
            <a:ext cx="4207809" cy="29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아날로그 문서에서 특정 부분에 원하는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이모티콘을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넣어 출력하고 싶은 경우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도로명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주소를 분류하는 경우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기호들이 있는 수식을 컴퓨터를 통해 연산하고자 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테블릿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 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펜을 이용해서 적은 글씨를 자동으로 보정해주는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디지털 문서를 </a:t>
            </a: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데이터셋의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글씨로 대체하여 </a:t>
            </a: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아날로그화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해 출력하길 원하는 경우</a:t>
            </a:r>
            <a:endParaRPr lang="en-US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0"/>
          <p:cNvSpPr txBox="1">
            <a:spLocks noGrp="1"/>
          </p:cNvSpPr>
          <p:nvPr>
            <p:ph type="title"/>
          </p:nvPr>
        </p:nvSpPr>
        <p:spPr>
          <a:xfrm>
            <a:off x="5360825" y="540000"/>
            <a:ext cx="30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기능발굴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배창호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1"/>
          </p:nvPr>
        </p:nvSpPr>
        <p:spPr>
          <a:xfrm>
            <a:off x="315423" y="1341120"/>
            <a:ext cx="4207809" cy="2584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명 스캔 후 검색 등에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사용하는 경우 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메모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변환해서 디지털화 하는 경우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scan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 디지털 화 해서 바로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번역하는 경우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수식을 수기로 적은 경우 사진을 통해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scanning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 적힌 수식을 데이터화 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카드 번호 및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유통기한을 사진을 통해 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입력하는 경우</a:t>
            </a:r>
            <a:endParaRPr lang="en-US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Google Shape;658;p60"/>
          <p:cNvSpPr txBox="1">
            <a:spLocks/>
          </p:cNvSpPr>
          <p:nvPr/>
        </p:nvSpPr>
        <p:spPr>
          <a:xfrm>
            <a:off x="4788420" y="1341120"/>
            <a:ext cx="4207809" cy="2852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책 코드를 이용해서 입력 및 검색 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프로필 사진을 디자인 한 후 이를 온라인 에서 사용하고 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유아용 필기 검사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경우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수표 번호에 대한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스캐닝하는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서로 다른 두 문서 사이의 </a:t>
            </a: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유사도를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18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0"/>
          <p:cNvSpPr txBox="1">
            <a:spLocks noGrp="1"/>
          </p:cNvSpPr>
          <p:nvPr>
            <p:ph type="title"/>
          </p:nvPr>
        </p:nvSpPr>
        <p:spPr>
          <a:xfrm>
            <a:off x="5360825" y="540000"/>
            <a:ext cx="30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기능발굴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송용수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1"/>
          </p:nvPr>
        </p:nvSpPr>
        <p:spPr>
          <a:xfrm>
            <a:off x="315423" y="1341120"/>
            <a:ext cx="4207809" cy="3133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수학문제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디지털화 하는 경우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ko-KR" sz="1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손글씨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수식을 텍스트 수식으로 변환 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손글씨를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필라그래피로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전환하는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메모에 적힌 숫자 혹은 문자를 일부분만 수정하는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주민등록증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운전면허증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인식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경우</a:t>
            </a:r>
            <a:endParaRPr lang="en-US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Google Shape;658;p60"/>
          <p:cNvSpPr txBox="1">
            <a:spLocks/>
          </p:cNvSpPr>
          <p:nvPr/>
        </p:nvSpPr>
        <p:spPr>
          <a:xfrm>
            <a:off x="4788420" y="1341120"/>
            <a:ext cx="4207809" cy="29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가계부 데이터를 사진을 통해 문서화 한다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어린이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외국인용 </a:t>
            </a:r>
            <a:r>
              <a:rPr lang="ko-KR" altLang="ko-KR" sz="1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손글씨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연습 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숫자로 범위 지정해 </a:t>
            </a:r>
            <a:r>
              <a:rPr lang="ko-KR" altLang="ko-KR" sz="1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흑백그림을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자동으로 색칠 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필적 혹은 글씨체 변환을 원하는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ko-KR" sz="1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손글씨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필기를 디지털 </a:t>
            </a:r>
            <a:r>
              <a:rPr lang="ko-KR" altLang="ko-KR" sz="1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텍스트화</a:t>
            </a:r>
            <a:endParaRPr lang="en-US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81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D84E2E"/>
                </a:solidFill>
              </a:rPr>
              <a:t>01</a:t>
            </a:r>
            <a:endParaRPr dirty="0">
              <a:solidFill>
                <a:srgbClr val="D84E2E"/>
              </a:solidFill>
            </a:endParaRPr>
          </a:p>
        </p:txBody>
      </p:sp>
      <p:sp>
        <p:nvSpPr>
          <p:cNvPr id="223" name="Google Shape;223;p36"/>
          <p:cNvSpPr txBox="1">
            <a:spLocks noGrp="1"/>
          </p:cNvSpPr>
          <p:nvPr>
            <p:ph type="title" idx="2"/>
          </p:nvPr>
        </p:nvSpPr>
        <p:spPr>
          <a:xfrm>
            <a:off x="2343300" y="2406625"/>
            <a:ext cx="4457700" cy="60960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l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제안 보강</a:t>
            </a:r>
            <a:endParaRPr dirty="0">
              <a:solidFill>
                <a:schemeClr val="l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06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0"/>
          <p:cNvSpPr txBox="1">
            <a:spLocks noGrp="1"/>
          </p:cNvSpPr>
          <p:nvPr>
            <p:ph type="title"/>
          </p:nvPr>
        </p:nvSpPr>
        <p:spPr>
          <a:xfrm>
            <a:off x="5360825" y="540000"/>
            <a:ext cx="30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기능발굴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송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용수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1"/>
          </p:nvPr>
        </p:nvSpPr>
        <p:spPr>
          <a:xfrm>
            <a:off x="315423" y="1341120"/>
            <a:ext cx="4207809" cy="2584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서로 다른 두 문서의 </a:t>
            </a: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유사도를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분석하는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영수증 </a:t>
            </a:r>
            <a:r>
              <a:rPr lang="ko-KR" altLang="ko-KR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인식</a:t>
            </a: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을하고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문서화 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보안카드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스캔을 통해 입력하는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필체 확대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검색어를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통해 아날로그 문서 또는 책에서 해당 부분만 발췌하길 원하는 경우</a:t>
            </a:r>
            <a:endParaRPr lang="en-US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Google Shape;658;p60"/>
          <p:cNvSpPr txBox="1">
            <a:spLocks/>
          </p:cNvSpPr>
          <p:nvPr/>
        </p:nvSpPr>
        <p:spPr>
          <a:xfrm>
            <a:off x="4788420" y="1341120"/>
            <a:ext cx="4207809" cy="2852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머그샷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사진을 통해 입소자 명단을 자동으로 업데이트하는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필기한 내용을 외국어로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번역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긴 숫자를 연속해서 입력해야 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학생증을 인식해야 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스캔을 할 때 원하는 데이터를 사전에 </a:t>
            </a: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입력받고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해당 부분만 스캔하는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3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0"/>
          <p:cNvSpPr txBox="1">
            <a:spLocks noGrp="1"/>
          </p:cNvSpPr>
          <p:nvPr>
            <p:ph type="title"/>
          </p:nvPr>
        </p:nvSpPr>
        <p:spPr>
          <a:xfrm>
            <a:off x="5360825" y="540000"/>
            <a:ext cx="30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기능발굴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송태인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1"/>
          </p:nvPr>
        </p:nvSpPr>
        <p:spPr>
          <a:xfrm>
            <a:off x="315423" y="1341120"/>
            <a:ext cx="4207809" cy="3133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수표 번호에 대한 스캔 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경우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악보 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등을 이용해 화음을 계산하는 경우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가계부 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스캔 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도로명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주소를 가진 표지판을 통해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현위치를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계산하는 경우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카드 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번호 및 </a:t>
            </a:r>
            <a:r>
              <a:rPr lang="ko-KR" altLang="ko-KR" sz="1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유효기한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스캔</a:t>
            </a:r>
            <a:endParaRPr lang="en-US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Google Shape;658;p60"/>
          <p:cNvSpPr txBox="1">
            <a:spLocks/>
          </p:cNvSpPr>
          <p:nvPr/>
        </p:nvSpPr>
        <p:spPr>
          <a:xfrm>
            <a:off x="4788420" y="1341120"/>
            <a:ext cx="4207809" cy="29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명함 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핸드폰 번호 스캔</a:t>
            </a: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명함 수기로 써서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수기로 쓴 글을 </a:t>
            </a:r>
            <a:r>
              <a:rPr lang="ko-KR" altLang="ko-KR" sz="1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캘리그래피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글씨체로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전환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군대 내의 </a:t>
            </a:r>
            <a:r>
              <a:rPr lang="ko-KR" altLang="ko-KR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손편지</a:t>
            </a: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군번을 통해 분류하는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시험지 등 문서 내에서 </a:t>
            </a: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필적대조를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하는 경우</a:t>
            </a:r>
            <a:endParaRPr lang="en-US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23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0"/>
          <p:cNvSpPr txBox="1">
            <a:spLocks noGrp="1"/>
          </p:cNvSpPr>
          <p:nvPr>
            <p:ph type="title"/>
          </p:nvPr>
        </p:nvSpPr>
        <p:spPr>
          <a:xfrm>
            <a:off x="5360825" y="540000"/>
            <a:ext cx="30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기능발굴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송태인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1"/>
          </p:nvPr>
        </p:nvSpPr>
        <p:spPr>
          <a:xfrm>
            <a:off x="315423" y="1341120"/>
            <a:ext cx="4207809" cy="30236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우편 번호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분류하는 경우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문서내의 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글자 수 개수 세는 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 명부의 이름과 연락처들을 문서화 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 번호판 </a:t>
            </a:r>
            <a:r>
              <a:rPr lang="ko-KR" altLang="ko-KR" sz="1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인식</a:t>
            </a: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영수증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디지털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 하는 겨우</a:t>
            </a:r>
            <a:endParaRPr lang="en-US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Google Shape;658;p60"/>
          <p:cNvSpPr txBox="1">
            <a:spLocks/>
          </p:cNvSpPr>
          <p:nvPr/>
        </p:nvSpPr>
        <p:spPr>
          <a:xfrm>
            <a:off x="4788420" y="1341120"/>
            <a:ext cx="4207809" cy="2852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한국어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문서를 영어 문서로 번역하는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ko-KR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테블릿에서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펜으로 쓴 글씨 인식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입력을 주고 이를 검색하는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명함 주소 번호 스캔 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달력의 메모 스캔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898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0"/>
          <p:cNvSpPr txBox="1">
            <a:spLocks noGrp="1"/>
          </p:cNvSpPr>
          <p:nvPr>
            <p:ph type="title"/>
          </p:nvPr>
        </p:nvSpPr>
        <p:spPr>
          <a:xfrm>
            <a:off x="5360825" y="540000"/>
            <a:ext cx="30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기능발굴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이도진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1"/>
          </p:nvPr>
        </p:nvSpPr>
        <p:spPr>
          <a:xfrm>
            <a:off x="315423" y="1341120"/>
            <a:ext cx="4207809" cy="3133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필체 변경을 원하는 경우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속 글자를 인식하는 경우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수기로 작성된 필기 문서의 글자를 </a:t>
            </a: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교정하는경우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수기로 작성된 필기 문서를 디지털화 하는 경우</a:t>
            </a:r>
            <a:endParaRPr lang="en-US" altLang="ko-KR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내 텍스트를 제거하는 경우</a:t>
            </a:r>
            <a:endParaRPr lang="en-US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Google Shape;658;p60"/>
          <p:cNvSpPr txBox="1">
            <a:spLocks/>
          </p:cNvSpPr>
          <p:nvPr/>
        </p:nvSpPr>
        <p:spPr>
          <a:xfrm>
            <a:off x="4788420" y="1341120"/>
            <a:ext cx="4207809" cy="29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내 텍스트를 추출하는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내 텍스트를 편집하는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en-US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OTP 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카드를 스캔을 통해 입력 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복잡한 인증 </a:t>
            </a: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코드를 사진을 통해 입력하는 경우 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사진을 입력하고 해당 사진 내의 텍스트를 번역하는 경우</a:t>
            </a:r>
            <a:endParaRPr lang="en-US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28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0"/>
          <p:cNvSpPr txBox="1">
            <a:spLocks noGrp="1"/>
          </p:cNvSpPr>
          <p:nvPr>
            <p:ph type="title"/>
          </p:nvPr>
        </p:nvSpPr>
        <p:spPr>
          <a:xfrm>
            <a:off x="5360825" y="540000"/>
            <a:ext cx="30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기능발굴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이도진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1"/>
          </p:nvPr>
        </p:nvSpPr>
        <p:spPr>
          <a:xfrm>
            <a:off x="315423" y="1341120"/>
            <a:ext cx="4207809" cy="30236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인물의 필체를 사진으로 찍어 임의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와의 </a:t>
            </a: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유사도를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통해 </a:t>
            </a: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필적확인을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매크로 방지 문구의 </a:t>
            </a: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오답률을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통해 </a:t>
            </a: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데이터셋의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정확성을 판별하는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 쓰기 연습을 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수식을 입력하는 경우 자동으로 데이터화 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문장을 번역 후 원하는 필체의 외국어로 출력</a:t>
            </a:r>
            <a:endParaRPr lang="en-US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Google Shape;658;p60"/>
          <p:cNvSpPr txBox="1">
            <a:spLocks/>
          </p:cNvSpPr>
          <p:nvPr/>
        </p:nvSpPr>
        <p:spPr>
          <a:xfrm>
            <a:off x="4788420" y="1341120"/>
            <a:ext cx="4207809" cy="2852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 입력을 통해 비슷한 감정을 표현하는 문자로 출력하는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en-US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OMR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카드 단답형 문제의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디지털 채점을 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본인 인증 문자를 스캔을 통해 입력하는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손으로 쓴 식을 인식하는 디지털 계산기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손글씨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사진을 입력으로 하여서 채팅을 진행하는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428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0"/>
          <p:cNvSpPr txBox="1">
            <a:spLocks noGrp="1"/>
          </p:cNvSpPr>
          <p:nvPr>
            <p:ph type="title"/>
          </p:nvPr>
        </p:nvSpPr>
        <p:spPr>
          <a:xfrm>
            <a:off x="5360825" y="540000"/>
            <a:ext cx="30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기능발굴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전성욱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1"/>
          </p:nvPr>
        </p:nvSpPr>
        <p:spPr>
          <a:xfrm>
            <a:off x="315423" y="1341120"/>
            <a:ext cx="4207809" cy="3133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 안에서 외국어를 검색하려는 경우 필기를 인식하여 검색 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사진을 통해 글씨를 </a:t>
            </a:r>
            <a:r>
              <a:rPr lang="ko-KR" altLang="ko-KR" sz="1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입력받아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ko-KR" sz="1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삐뚫어진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글씨를 </a:t>
            </a:r>
            <a:r>
              <a:rPr lang="ko-KR" altLang="ko-KR" sz="1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고쳐줌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 번호판을 인식하여 차량을 알아냄 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글자 수를 파악하여 알려줌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우편 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번호를 분류하여 컴퓨터에 데이터를 </a:t>
            </a:r>
            <a:r>
              <a:rPr lang="ko-KR" altLang="ko-KR" sz="1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넣어줌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ko-KR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endParaRPr lang="en-US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Google Shape;658;p60"/>
          <p:cNvSpPr txBox="1">
            <a:spLocks/>
          </p:cNvSpPr>
          <p:nvPr/>
        </p:nvSpPr>
        <p:spPr>
          <a:xfrm>
            <a:off x="4788420" y="1341120"/>
            <a:ext cx="4207809" cy="29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 글자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날짜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ko-KR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지워줌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글씨체를 </a:t>
            </a:r>
            <a:r>
              <a:rPr lang="ko-KR" altLang="ko-KR" sz="1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변경시켜줌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 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책을 </a:t>
            </a:r>
            <a:r>
              <a:rPr lang="ko-KR" altLang="ko-KR" sz="1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입력받아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번역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력에 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적혀있는 메모를 사진으로 인식하여 핸드폰에 그 날짜에 데이터를 저장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가계부와 영수증의 데이터를 </a:t>
            </a:r>
            <a:r>
              <a:rPr lang="ko-KR" altLang="ko-KR" sz="1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입력받아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가계부 작성에 도움을 줌</a:t>
            </a:r>
            <a:endParaRPr lang="en-US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358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0"/>
          <p:cNvSpPr txBox="1">
            <a:spLocks noGrp="1"/>
          </p:cNvSpPr>
          <p:nvPr>
            <p:ph type="title"/>
          </p:nvPr>
        </p:nvSpPr>
        <p:spPr>
          <a:xfrm>
            <a:off x="5360825" y="540000"/>
            <a:ext cx="30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기능발굴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전성욱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1"/>
          </p:nvPr>
        </p:nvSpPr>
        <p:spPr>
          <a:xfrm>
            <a:off x="315423" y="1341120"/>
            <a:ext cx="4207809" cy="30236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공유기의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wifi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비밀번호를 사진으로 저장하여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연결시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노트에 </a:t>
            </a:r>
            <a:r>
              <a:rPr lang="ko-KR" altLang="ko-KR" sz="1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필기해둔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데이터를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문서화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모델명을 사진으로 데이터 받아서 모델을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핸드폰에 적은 글씨를 보완하여 필체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경우</a:t>
            </a:r>
            <a:r>
              <a:rPr lang="en-US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내 글자만 추출하여 데이터로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경우</a:t>
            </a:r>
            <a:endParaRPr lang="en-US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Google Shape;658;p60"/>
          <p:cNvSpPr txBox="1">
            <a:spLocks/>
          </p:cNvSpPr>
          <p:nvPr/>
        </p:nvSpPr>
        <p:spPr>
          <a:xfrm>
            <a:off x="4788420" y="1207008"/>
            <a:ext cx="4207809" cy="2852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명함을 스캔하여 그 안에 있는 데이터를 추출하여 바로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저장해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쿠폰 번호를 스캔하여 번호를 저장하고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사용하기 편리하도록 해 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자신의 글씨체를 저장하여 컴퓨터 내 자신의 글씨체를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만들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어주는 경우</a:t>
            </a:r>
            <a:r>
              <a:rPr lang="en-US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표지판의 데이터를 이용하여 현재 위치를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찾아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주는 경우</a:t>
            </a:r>
            <a:r>
              <a:rPr lang="en-US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도서관내 코드를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</a:t>
            </a:r>
            <a:r>
              <a:rPr lang="en-US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받아 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책 반납 및 빌리기를 가능하게 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00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0"/>
          <p:cNvSpPr txBox="1">
            <a:spLocks noGrp="1"/>
          </p:cNvSpPr>
          <p:nvPr>
            <p:ph type="title"/>
          </p:nvPr>
        </p:nvSpPr>
        <p:spPr>
          <a:xfrm>
            <a:off x="5360825" y="540000"/>
            <a:ext cx="30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기능발굴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정재화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1"/>
          </p:nvPr>
        </p:nvSpPr>
        <p:spPr>
          <a:xfrm>
            <a:off x="315423" y="1341120"/>
            <a:ext cx="4207809" cy="3133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사람들의 연락처를 스캔해서 핸드폰에 저장하는 경우 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필적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경우</a:t>
            </a:r>
            <a:endParaRPr lang="ko-KR" altLang="ko-KR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영어 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판독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ko-KR" sz="1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싸인으로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본인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</a:t>
            </a:r>
            <a:r>
              <a:rPr lang="en-US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사진으로 본인 얼굴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경우</a:t>
            </a:r>
            <a:endParaRPr lang="ko-KR" altLang="ko-KR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Google Shape;658;p60"/>
          <p:cNvSpPr txBox="1">
            <a:spLocks/>
          </p:cNvSpPr>
          <p:nvPr/>
        </p:nvSpPr>
        <p:spPr>
          <a:xfrm>
            <a:off x="4788420" y="1341120"/>
            <a:ext cx="4207809" cy="29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사이의 </a:t>
            </a: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유사도를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판별하는 경우</a:t>
            </a:r>
            <a:endParaRPr lang="ko-KR" altLang="ko-KR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디지털로 작성된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인터넷 편지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역으로 </a:t>
            </a:r>
            <a:r>
              <a:rPr lang="ko-KR" altLang="ko-KR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</a:t>
            </a: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글씨로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적용한 후 </a:t>
            </a: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손편지로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출력하는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ko-KR" sz="1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손편지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글씨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판독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 정확성 판독 프로그램</a:t>
            </a: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손으로 쓴 가사로 </a:t>
            </a:r>
            <a:r>
              <a:rPr lang="ko-KR" altLang="ko-KR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노래맞추기</a:t>
            </a:r>
            <a:endParaRPr lang="ko-KR" altLang="ko-KR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43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0"/>
          <p:cNvSpPr txBox="1">
            <a:spLocks noGrp="1"/>
          </p:cNvSpPr>
          <p:nvPr>
            <p:ph type="title"/>
          </p:nvPr>
        </p:nvSpPr>
        <p:spPr>
          <a:xfrm>
            <a:off x="5360825" y="540000"/>
            <a:ext cx="30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기능발굴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정재화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1"/>
          </p:nvPr>
        </p:nvSpPr>
        <p:spPr>
          <a:xfrm>
            <a:off x="315423" y="1341120"/>
            <a:ext cx="4207809" cy="30236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ko-KR" sz="1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손글씨</a:t>
            </a: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필기체로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바꿔주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경우</a:t>
            </a:r>
            <a:endParaRPr lang="ko-KR" altLang="ko-KR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손으로 쓴 소설 디지털화</a:t>
            </a: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메모에 쓴 아이디어 변환</a:t>
            </a:r>
          </a:p>
          <a:p>
            <a:pPr marL="469900" lvl="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공문서에 적은 사람을 구별하기 위해 필적 대조를 하는 경우 유사도 값을  이용하는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1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글자수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세기</a:t>
            </a:r>
            <a:endParaRPr lang="ko-KR" altLang="ko-KR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Google Shape;658;p60"/>
          <p:cNvSpPr txBox="1">
            <a:spLocks/>
          </p:cNvSpPr>
          <p:nvPr/>
        </p:nvSpPr>
        <p:spPr>
          <a:xfrm>
            <a:off x="4788420" y="1207008"/>
            <a:ext cx="4207809" cy="3157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en-US" sz="13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캘래그래피화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된 숫자를 다른 문서에 이용할 수 있도록 데이터화 하는 경우</a:t>
            </a:r>
            <a:endParaRPr lang="en-US" altLang="ko-KR" sz="13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주민등록증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스캔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경우</a:t>
            </a:r>
            <a:endParaRPr lang="ko-KR" altLang="ko-KR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스캔 글자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복사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다른 곳에 사용하는 경우</a:t>
            </a:r>
            <a:endParaRPr lang="ko-KR" altLang="ko-KR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가계부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스캔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 자동으로 가계부를 만들어 주는 경우</a:t>
            </a:r>
            <a:endParaRPr lang="ko-KR" altLang="ko-KR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>
              <a:spcBef>
                <a:spcPts val="1600"/>
              </a:spcBef>
              <a:buClr>
                <a:schemeClr val="accent1"/>
              </a:buClr>
              <a:buFont typeface="+mj-lt"/>
              <a:buAutoNum type="arabicPeriod" startAt="16"/>
            </a:pPr>
            <a:r>
              <a:rPr lang="ko-KR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영수증 </a:t>
            </a:r>
            <a:r>
              <a:rPr lang="ko-KR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캔해 </a:t>
            </a:r>
            <a:r>
              <a:rPr lang="en-US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pdf </a:t>
            </a:r>
            <a:r>
              <a:rPr lang="ko-KR" altLang="en-US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문서로 변환 하는 경우</a:t>
            </a:r>
            <a:endParaRPr lang="ko-KR" altLang="ko-KR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20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2"/>
          </p:nvPr>
        </p:nvSpPr>
        <p:spPr>
          <a:xfrm>
            <a:off x="1122218" y="824345"/>
            <a:ext cx="7758545" cy="3851564"/>
          </a:xfrm>
        </p:spPr>
        <p:txBody>
          <a:bodyPr/>
          <a:lstStyle/>
          <a:p>
            <a:pPr algn="l"/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카메라를 이용한 수기 번호 판단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1-1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 명부 데이터를 디지털화 하는 경우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1-2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한자 사전 내 한자 검색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1-3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필적 확인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1-4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시험지 내 객관식 및 단답형 문제에 대한 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scanning</a:t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`	1-5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수표 번호에 대한 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scanning</a:t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1-6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수기로 적힌 필기 문서를 디지털화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1-7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수식을 수기로 적은 경우 사진을 통해 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scanning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 적힌 </a:t>
            </a:r>
            <a:r>
              <a:rPr lang="ko-KR" altLang="en-US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수식을 데이터화 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1-8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 장애인의 안내판을 읽어 들이는 경우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1-9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 장애인을 위한 지폐 판독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1-10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번역기 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scan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 디지털 화 해서 바로 번역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1-11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필체 확대</a:t>
            </a: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1-12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스캔 시 글자 부분만 인식 후 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SCAN</a:t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1-13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 번호 판 인식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1-14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내 부분 검색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1-15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악보 내 코드 변환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1-16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메모 변환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1-17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수기로 적힌 암호 코드를 사진으로 입력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1-18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글자 수 파악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1-19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명 스캔 후 검색 등에 사용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1-20 </a:t>
            </a:r>
            <a:r>
              <a:rPr lang="en-US" altLang="ko-KR" sz="10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wifi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비밀번호를 사진을 통해 입력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1-21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필적 변환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ko-KR" altLang="en-US" sz="1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Google Shape;657;p60"/>
          <p:cNvSpPr txBox="1">
            <a:spLocks noGrp="1"/>
          </p:cNvSpPr>
          <p:nvPr>
            <p:ph type="title"/>
          </p:nvPr>
        </p:nvSpPr>
        <p:spPr>
          <a:xfrm>
            <a:off x="5336441" y="0"/>
            <a:ext cx="30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 smtClean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종류</a:t>
            </a:r>
            <a:r>
              <a:rPr lang="en-US" altLang="ko-KR" sz="3000" dirty="0" smtClean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000" dirty="0" smtClean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성격 별 분류</a:t>
            </a:r>
            <a:endParaRPr sz="3000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65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9;p37"/>
          <p:cNvSpPr/>
          <p:nvPr/>
        </p:nvSpPr>
        <p:spPr>
          <a:xfrm rot="5400000">
            <a:off x="2352488" y="1137842"/>
            <a:ext cx="26525" cy="1264205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0;p37"/>
          <p:cNvSpPr txBox="1">
            <a:spLocks noGrp="1"/>
          </p:cNvSpPr>
          <p:nvPr>
            <p:ph type="subTitle" idx="1"/>
          </p:nvPr>
        </p:nvSpPr>
        <p:spPr>
          <a:xfrm>
            <a:off x="0" y="1877517"/>
            <a:ext cx="47373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프로젝트 명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THE NUMBER</a:t>
            </a:r>
          </a:p>
        </p:txBody>
      </p:sp>
      <p:sp>
        <p:nvSpPr>
          <p:cNvPr id="9" name="Google Shape;229;p37"/>
          <p:cNvSpPr/>
          <p:nvPr/>
        </p:nvSpPr>
        <p:spPr>
          <a:xfrm rot="5400000">
            <a:off x="6619688" y="1137842"/>
            <a:ext cx="26525" cy="1264205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30;p37"/>
          <p:cNvSpPr txBox="1">
            <a:spLocks/>
          </p:cNvSpPr>
          <p:nvPr/>
        </p:nvSpPr>
        <p:spPr>
          <a:xfrm>
            <a:off x="4267200" y="1877517"/>
            <a:ext cx="47373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dirty="0" smtClean="0"/>
              <a:t>프로젝트 제목</a:t>
            </a:r>
            <a:endParaRPr lang="en-US" altLang="ko-KR" dirty="0" smtClean="0"/>
          </a:p>
          <a:p>
            <a:pPr marL="0" indent="0">
              <a:spcAft>
                <a:spcPts val="1600"/>
              </a:spcAft>
            </a:pPr>
            <a:r>
              <a:rPr lang="en-US" dirty="0" smtClean="0"/>
              <a:t>NUMBER LEARNER for CLOUD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2"/>
          </p:nvPr>
        </p:nvSpPr>
        <p:spPr>
          <a:xfrm>
            <a:off x="1122218" y="824345"/>
            <a:ext cx="7758545" cy="3851564"/>
          </a:xfrm>
        </p:spPr>
        <p:txBody>
          <a:bodyPr/>
          <a:lstStyle/>
          <a:p>
            <a:pPr algn="l"/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카메라를 이용한 수기 번호 판단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1-22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 카드 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scan</a:t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1-23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가계부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1-24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달력 형식의 메모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1-25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쿠폰의 번호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1-26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영수증을 디지털화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1-27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카드 번호 및 유통기한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1-28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명함 스캔 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주소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핸드폰 번호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회사 명  </a:t>
            </a:r>
            <a:r>
              <a:rPr lang="en-US" altLang="ko-KR" sz="10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etc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1-29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명함 제작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1-30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책 코드를 이용해서 입력 및 검색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1-31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 책 번역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1-32 </a:t>
            </a:r>
            <a:r>
              <a:rPr lang="ko-KR" altLang="en-US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프로필 사진을 디자인 한 후 이를 온라인 에서 사용하고 하는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경우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1-33 </a:t>
            </a:r>
            <a:r>
              <a:rPr lang="ko-KR" altLang="en-US" sz="10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도로명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주소를 가진 표지판을 통해 </a:t>
            </a:r>
            <a:r>
              <a:rPr lang="ko-KR" altLang="en-US" sz="10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현위치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검색하는 경우</a:t>
            </a:r>
            <a:endParaRPr lang="ko-KR" altLang="en-US" sz="1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Google Shape;657;p60"/>
          <p:cNvSpPr txBox="1">
            <a:spLocks noGrp="1"/>
          </p:cNvSpPr>
          <p:nvPr>
            <p:ph type="title"/>
          </p:nvPr>
        </p:nvSpPr>
        <p:spPr>
          <a:xfrm>
            <a:off x="5336441" y="0"/>
            <a:ext cx="30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 smtClean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종류</a:t>
            </a:r>
            <a:r>
              <a:rPr lang="en-US" altLang="ko-KR" sz="3000" dirty="0" smtClean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000" dirty="0" smtClean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성격 별 분류</a:t>
            </a:r>
            <a:endParaRPr sz="3000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2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2"/>
          </p:nvPr>
        </p:nvSpPr>
        <p:spPr>
          <a:xfrm>
            <a:off x="1122218" y="824345"/>
            <a:ext cx="7758545" cy="3851564"/>
          </a:xfrm>
        </p:spPr>
        <p:txBody>
          <a:bodyPr/>
          <a:lstStyle/>
          <a:p>
            <a:pPr algn="l"/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</a:t>
            </a: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프로그래밍을 이용하는 방식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2-1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한자 사전 </a:t>
            </a:r>
            <a:r>
              <a:rPr lang="ko-KR" altLang="en-US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 한자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2-2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태블릿 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펜 을 이용한 경우 필체 수정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2-3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수식을 컴퓨터 내 에서 입력하는 경우 적힌 수식을 데이터화 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2-4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적힌 글자를 </a:t>
            </a:r>
            <a:r>
              <a:rPr lang="ko-KR" altLang="en-US" sz="10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캘리그래피화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하는 경우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2-5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필적 변환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2-6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머그샷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사진 내 숫자 데이터를 자동으로 입력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2-7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군대 내  소속 분류 및 군번 숫자 </a:t>
            </a:r>
            <a:r>
              <a:rPr lang="ko-KR" altLang="en-US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자동으로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2-8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우편 번호 분류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2-9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판독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2-10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내 글자 데이터만 지우는 경우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2-11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노래방 번호 입력을 패드 등을 이용해서 숫자 혹은 제목으로 받음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2-12 </a:t>
            </a:r>
            <a:r>
              <a:rPr lang="ko-KR" altLang="en-US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내 글자 데이터만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추출하는 경우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2-13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진법 데이터 디지털화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이진수 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16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진수 </a:t>
            </a:r>
            <a:r>
              <a:rPr lang="ko-KR" altLang="en-US" sz="10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등등등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2-14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데이터를 통해 연상되는 숫자를 제시 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암호화 체계에 적용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2-15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숫자 및 글자 마다 각각 다른 색을 </a:t>
            </a:r>
            <a:r>
              <a:rPr lang="ko-KR" altLang="en-US" sz="10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칠해줌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ko-KR" altLang="en-US" sz="1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Google Shape;657;p60"/>
          <p:cNvSpPr txBox="1">
            <a:spLocks noGrp="1"/>
          </p:cNvSpPr>
          <p:nvPr>
            <p:ph type="title"/>
          </p:nvPr>
        </p:nvSpPr>
        <p:spPr>
          <a:xfrm>
            <a:off x="5336441" y="0"/>
            <a:ext cx="30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 smtClean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종류</a:t>
            </a:r>
            <a:r>
              <a:rPr lang="en-US" altLang="ko-KR" sz="3000" dirty="0" smtClean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000" dirty="0" smtClean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성격 별 분류</a:t>
            </a:r>
            <a:endParaRPr sz="3000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098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2"/>
          </p:nvPr>
        </p:nvSpPr>
        <p:spPr>
          <a:xfrm>
            <a:off x="1122218" y="824345"/>
            <a:ext cx="7758545" cy="3851564"/>
          </a:xfrm>
        </p:spPr>
        <p:txBody>
          <a:bodyPr/>
          <a:lstStyle/>
          <a:p>
            <a:pPr algn="l"/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정확도를 이용해서 비교하는 방식</a:t>
            </a: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3-1 </a:t>
            </a:r>
            <a:r>
              <a:rPr lang="ko-KR" altLang="en-US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유아용 필기 검사 및 확인</a:t>
            </a: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3-2 </a:t>
            </a:r>
            <a:r>
              <a:rPr lang="ko-KR" altLang="en-US" sz="10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필적대로를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위해 정확도 값을 이용해 작성자를 확인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3-3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서로 다른 문서들 사이의 </a:t>
            </a:r>
            <a:r>
              <a:rPr lang="ko-KR" altLang="en-US" sz="10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유사도를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통해 </a:t>
            </a:r>
            <a:r>
              <a:rPr lang="en-US" altLang="ko-KR" sz="10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copykilling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디지털을 아날로그 화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4-1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디지털 글씨를 역으로 아날로그 화 시켜주는 경우 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인터넷 편지의 </a:t>
            </a:r>
            <a:r>
              <a:rPr lang="ko-KR" altLang="en-US" sz="10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손편지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화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b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Google Shape;657;p60"/>
          <p:cNvSpPr txBox="1">
            <a:spLocks noGrp="1"/>
          </p:cNvSpPr>
          <p:nvPr>
            <p:ph type="title"/>
          </p:nvPr>
        </p:nvSpPr>
        <p:spPr>
          <a:xfrm>
            <a:off x="5336441" y="0"/>
            <a:ext cx="30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 smtClean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종류</a:t>
            </a:r>
            <a:r>
              <a:rPr lang="en-US" altLang="ko-KR" sz="3000" dirty="0" smtClean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000" dirty="0" smtClean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성격 별 분류</a:t>
            </a:r>
            <a:endParaRPr sz="3000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615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D84E2E"/>
                </a:solidFill>
              </a:rPr>
              <a:t>06</a:t>
            </a:r>
            <a:endParaRPr dirty="0">
              <a:solidFill>
                <a:srgbClr val="D84E2E"/>
              </a:solidFill>
            </a:endParaRPr>
          </a:p>
        </p:txBody>
      </p:sp>
      <p:sp>
        <p:nvSpPr>
          <p:cNvPr id="223" name="Google Shape;223;p36"/>
          <p:cNvSpPr txBox="1">
            <a:spLocks noGrp="1"/>
          </p:cNvSpPr>
          <p:nvPr>
            <p:ph type="title" idx="2"/>
          </p:nvPr>
        </p:nvSpPr>
        <p:spPr>
          <a:xfrm>
            <a:off x="2343300" y="2406625"/>
            <a:ext cx="4457700" cy="60960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l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핵심 기술</a:t>
            </a:r>
            <a:endParaRPr dirty="0">
              <a:solidFill>
                <a:schemeClr val="l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74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55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핵심 기술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544" name="Google Shape;544;p55"/>
          <p:cNvGraphicFramePr/>
          <p:nvPr>
            <p:extLst>
              <p:ext uri="{D42A27DB-BD31-4B8C-83A1-F6EECF244321}">
                <p14:modId xmlns:p14="http://schemas.microsoft.com/office/powerpoint/2010/main" val="2413519423"/>
              </p:ext>
            </p:extLst>
          </p:nvPr>
        </p:nvGraphicFramePr>
        <p:xfrm>
          <a:off x="952500" y="1475041"/>
          <a:ext cx="7706591" cy="3261210"/>
        </p:xfrm>
        <a:graphic>
          <a:graphicData uri="http://schemas.openxmlformats.org/drawingml/2006/table">
            <a:tbl>
              <a:tblPr>
                <a:noFill/>
                <a:tableStyleId>{3478A66A-5AC2-4A16-8955-79E0222F0CE4}</a:tableStyleId>
              </a:tblPr>
              <a:tblGrid>
                <a:gridCol w="1885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1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98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 smtClean="0">
                          <a:solidFill>
                            <a:schemeClr val="lt2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Reem Kufi"/>
                          <a:sym typeface="Reem Kufi"/>
                        </a:rPr>
                        <a:t>정확도</a:t>
                      </a:r>
                      <a:endParaRPr sz="1600" dirty="0">
                        <a:solidFill>
                          <a:schemeClr val="lt2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dk2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ource Sans Pro"/>
                          <a:sym typeface="Source Sans Pro"/>
                        </a:rPr>
                        <a:t>MNIST</a:t>
                      </a:r>
                      <a:r>
                        <a:rPr lang="en-US" baseline="0" dirty="0" smtClean="0">
                          <a:solidFill>
                            <a:schemeClr val="dk2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ource Sans Pro"/>
                          <a:sym typeface="Source Sans Pro"/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dk2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ource Sans Pro"/>
                          <a:sym typeface="Source Sans Pro"/>
                        </a:rPr>
                        <a:t>데이터 셋을 이용해 숫자 데이터를 높은 정확도로 모듈이 </a:t>
                      </a:r>
                      <a:r>
                        <a:rPr lang="ko-KR" altLang="en-US" baseline="0" dirty="0" err="1" smtClean="0">
                          <a:solidFill>
                            <a:schemeClr val="dk2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ource Sans Pro"/>
                          <a:sym typeface="Source Sans Pro"/>
                        </a:rPr>
                        <a:t>학습되어야한다</a:t>
                      </a:r>
                      <a:endParaRPr dirty="0">
                        <a:solidFill>
                          <a:schemeClr val="dk2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 smtClean="0">
                          <a:solidFill>
                            <a:schemeClr val="lt2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Reem Kufi"/>
                          <a:sym typeface="Reem Kufi"/>
                        </a:rPr>
                        <a:t>활용 방법</a:t>
                      </a:r>
                      <a:endParaRPr sz="1600" dirty="0">
                        <a:solidFill>
                          <a:schemeClr val="lt2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>
                          <a:solidFill>
                            <a:schemeClr val="dk2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ource Sans Pro"/>
                          <a:sym typeface="Source Sans Pro"/>
                        </a:rPr>
                        <a:t>기능</a:t>
                      </a:r>
                      <a:r>
                        <a:rPr lang="ko-KR" altLang="en-US" baseline="0" dirty="0" smtClean="0">
                          <a:solidFill>
                            <a:schemeClr val="dk2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ource Sans Pro"/>
                          <a:sym typeface="Source Sans Pro"/>
                        </a:rPr>
                        <a:t> 발굴에서 </a:t>
                      </a:r>
                      <a:r>
                        <a:rPr lang="ko-KR" altLang="en-US" baseline="0" dirty="0" err="1" smtClean="0">
                          <a:solidFill>
                            <a:schemeClr val="dk2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ource Sans Pro"/>
                          <a:sym typeface="Source Sans Pro"/>
                        </a:rPr>
                        <a:t>나타났다시피</a:t>
                      </a:r>
                      <a:r>
                        <a:rPr lang="en-US" altLang="ko-KR" baseline="0" dirty="0" smtClean="0">
                          <a:solidFill>
                            <a:schemeClr val="dk2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ource Sans Pro"/>
                          <a:sym typeface="Source Sans Pro"/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dk2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ource Sans Pro"/>
                          <a:sym typeface="Source Sans Pro"/>
                        </a:rPr>
                        <a:t>다양한 곳에서 활용 가능하므로 가장 적합한 아이템에 적용한다</a:t>
                      </a:r>
                      <a:endParaRPr dirty="0">
                        <a:solidFill>
                          <a:schemeClr val="dk2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 smtClean="0">
                          <a:solidFill>
                            <a:schemeClr val="lt2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Reem Kufi"/>
                          <a:sym typeface="Reem Kufi"/>
                        </a:rPr>
                        <a:t>속도</a:t>
                      </a:r>
                      <a:endParaRPr sz="1600" dirty="0">
                        <a:solidFill>
                          <a:schemeClr val="lt2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err="1" smtClean="0">
                          <a:solidFill>
                            <a:schemeClr val="dk2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ource Sans Pro"/>
                          <a:sym typeface="Source Sans Pro"/>
                        </a:rPr>
                        <a:t>클라우드</a:t>
                      </a:r>
                      <a:r>
                        <a:rPr lang="ko-KR" altLang="en-US" dirty="0" smtClean="0">
                          <a:solidFill>
                            <a:schemeClr val="dk2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ource Sans Pro"/>
                          <a:sym typeface="Source Sans Pro"/>
                        </a:rPr>
                        <a:t> 환경</a:t>
                      </a:r>
                      <a:r>
                        <a:rPr lang="ko-KR" altLang="en-US" baseline="0" dirty="0" smtClean="0">
                          <a:solidFill>
                            <a:schemeClr val="dk2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ource Sans Pro"/>
                          <a:sym typeface="Source Sans Pro"/>
                        </a:rPr>
                        <a:t> 등을 잘 활용하여 최대한 빠른 속도로 결과를 보여주어야 한다</a:t>
                      </a:r>
                      <a:endParaRPr dirty="0">
                        <a:solidFill>
                          <a:schemeClr val="dk2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 smtClean="0">
                          <a:solidFill>
                            <a:schemeClr val="lt2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Reem Kufi"/>
                          <a:sym typeface="Reem Kufi"/>
                        </a:rPr>
                        <a:t>문자</a:t>
                      </a:r>
                      <a:endParaRPr sz="1600" dirty="0">
                        <a:solidFill>
                          <a:schemeClr val="lt2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>
                          <a:solidFill>
                            <a:schemeClr val="dk2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ource Sans Pro"/>
                          <a:sym typeface="Source Sans Pro"/>
                        </a:rPr>
                        <a:t>좀</a:t>
                      </a:r>
                      <a:r>
                        <a:rPr lang="ko-KR" altLang="en-US" baseline="0" dirty="0" smtClean="0">
                          <a:solidFill>
                            <a:schemeClr val="dk2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ource Sans Pro"/>
                          <a:sym typeface="Source Sans Pro"/>
                        </a:rPr>
                        <a:t> 더 다양한 곳에 활용되기 위해서는 문자까지 </a:t>
                      </a:r>
                      <a:r>
                        <a:rPr lang="ko-KR" altLang="en-US" baseline="0" dirty="0" err="1" smtClean="0">
                          <a:solidFill>
                            <a:schemeClr val="dk2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ource Sans Pro"/>
                          <a:sym typeface="Source Sans Pro"/>
                        </a:rPr>
                        <a:t>읽어들어야만</a:t>
                      </a:r>
                      <a:r>
                        <a:rPr lang="ko-KR" altLang="en-US" baseline="0" dirty="0" smtClean="0">
                          <a:solidFill>
                            <a:schemeClr val="dk2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ource Sans Pro"/>
                          <a:sym typeface="Source Sans Pro"/>
                        </a:rPr>
                        <a:t> 다양한 곳에서 활용할 수 있다</a:t>
                      </a:r>
                      <a:endParaRPr dirty="0">
                        <a:solidFill>
                          <a:schemeClr val="dk2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 smtClean="0">
                          <a:solidFill>
                            <a:schemeClr val="lt2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Reem Kufi"/>
                          <a:sym typeface="Reem Kufi"/>
                        </a:rPr>
                        <a:t>입력 방법</a:t>
                      </a:r>
                      <a:endParaRPr sz="1600" dirty="0">
                        <a:solidFill>
                          <a:schemeClr val="lt2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>
                          <a:solidFill>
                            <a:schemeClr val="dk2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ource Sans Pro"/>
                          <a:sym typeface="Source Sans Pro"/>
                        </a:rPr>
                        <a:t>데이터를</a:t>
                      </a:r>
                      <a:r>
                        <a:rPr lang="ko-KR" altLang="en-US" baseline="0" dirty="0" smtClean="0">
                          <a:solidFill>
                            <a:schemeClr val="dk2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ource Sans Pro"/>
                          <a:sym typeface="Source Sans Pro"/>
                        </a:rPr>
                        <a:t> 읽어들 일 경우 사진일 가능성이 높기</a:t>
                      </a:r>
                      <a:endParaRPr lang="en-US" altLang="ko-KR" baseline="0" dirty="0" smtClean="0">
                        <a:solidFill>
                          <a:schemeClr val="dk2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aseline="0" dirty="0" smtClean="0">
                          <a:solidFill>
                            <a:schemeClr val="dk2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ource Sans Pro"/>
                          <a:sym typeface="Source Sans Pro"/>
                        </a:rPr>
                        <a:t>때문에 입력 데이터를 잘 나타낼 수 있는 툴을</a:t>
                      </a:r>
                      <a:endParaRPr lang="en-US" altLang="ko-KR" baseline="0" dirty="0" smtClean="0">
                        <a:solidFill>
                          <a:schemeClr val="dk2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aseline="0" dirty="0" smtClean="0">
                          <a:solidFill>
                            <a:schemeClr val="dk2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ource Sans Pro"/>
                          <a:sym typeface="Source Sans Pro"/>
                        </a:rPr>
                        <a:t>찾는다</a:t>
                      </a:r>
                      <a:endParaRPr dirty="0">
                        <a:solidFill>
                          <a:schemeClr val="dk2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45" name="Google Shape;545;p55"/>
          <p:cNvGrpSpPr/>
          <p:nvPr/>
        </p:nvGrpSpPr>
        <p:grpSpPr>
          <a:xfrm>
            <a:off x="2795860" y="1720001"/>
            <a:ext cx="841885" cy="119728"/>
            <a:chOff x="2624610" y="1835406"/>
            <a:chExt cx="841885" cy="119728"/>
          </a:xfrm>
        </p:grpSpPr>
        <p:sp>
          <p:nvSpPr>
            <p:cNvPr id="546" name="Google Shape;546;p55"/>
            <p:cNvSpPr/>
            <p:nvPr/>
          </p:nvSpPr>
          <p:spPr>
            <a:xfrm rot="-5400000">
              <a:off x="2805150" y="1835406"/>
              <a:ext cx="119728" cy="1197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5"/>
            <p:cNvSpPr/>
            <p:nvPr/>
          </p:nvSpPr>
          <p:spPr>
            <a:xfrm rot="-5400000">
              <a:off x="2985689" y="1835406"/>
              <a:ext cx="119728" cy="1197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5"/>
            <p:cNvSpPr/>
            <p:nvPr/>
          </p:nvSpPr>
          <p:spPr>
            <a:xfrm rot="-5400000">
              <a:off x="3166228" y="1835406"/>
              <a:ext cx="119728" cy="1197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5"/>
            <p:cNvSpPr/>
            <p:nvPr/>
          </p:nvSpPr>
          <p:spPr>
            <a:xfrm rot="-5400000">
              <a:off x="3346767" y="1835406"/>
              <a:ext cx="119728" cy="1197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5"/>
            <p:cNvSpPr/>
            <p:nvPr/>
          </p:nvSpPr>
          <p:spPr>
            <a:xfrm rot="-5400000">
              <a:off x="2624610" y="1835406"/>
              <a:ext cx="119728" cy="1197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55"/>
          <p:cNvGrpSpPr/>
          <p:nvPr/>
        </p:nvGrpSpPr>
        <p:grpSpPr>
          <a:xfrm>
            <a:off x="2795860" y="2304579"/>
            <a:ext cx="661318" cy="119700"/>
            <a:chOff x="2624610" y="1835435"/>
            <a:chExt cx="661318" cy="119700"/>
          </a:xfrm>
        </p:grpSpPr>
        <p:sp>
          <p:nvSpPr>
            <p:cNvPr id="557" name="Google Shape;557;p55"/>
            <p:cNvSpPr/>
            <p:nvPr/>
          </p:nvSpPr>
          <p:spPr>
            <a:xfrm rot="-5400000">
              <a:off x="2805150" y="1835435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5"/>
            <p:cNvSpPr/>
            <p:nvPr/>
          </p:nvSpPr>
          <p:spPr>
            <a:xfrm rot="-5400000">
              <a:off x="2985689" y="1835435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5"/>
            <p:cNvSpPr/>
            <p:nvPr/>
          </p:nvSpPr>
          <p:spPr>
            <a:xfrm rot="-5400000">
              <a:off x="3166228" y="1835435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5"/>
            <p:cNvSpPr/>
            <p:nvPr/>
          </p:nvSpPr>
          <p:spPr>
            <a:xfrm rot="-5400000">
              <a:off x="2624610" y="1835435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55"/>
          <p:cNvGrpSpPr/>
          <p:nvPr/>
        </p:nvGrpSpPr>
        <p:grpSpPr>
          <a:xfrm>
            <a:off x="2795860" y="2889006"/>
            <a:ext cx="480779" cy="119700"/>
            <a:chOff x="2624610" y="1835435"/>
            <a:chExt cx="480779" cy="119700"/>
          </a:xfrm>
        </p:grpSpPr>
        <p:sp>
          <p:nvSpPr>
            <p:cNvPr id="568" name="Google Shape;568;p55"/>
            <p:cNvSpPr/>
            <p:nvPr/>
          </p:nvSpPr>
          <p:spPr>
            <a:xfrm rot="-5400000">
              <a:off x="2805150" y="1835435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5"/>
            <p:cNvSpPr/>
            <p:nvPr/>
          </p:nvSpPr>
          <p:spPr>
            <a:xfrm rot="-5400000">
              <a:off x="2985689" y="1835435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5"/>
            <p:cNvSpPr/>
            <p:nvPr/>
          </p:nvSpPr>
          <p:spPr>
            <a:xfrm rot="-5400000">
              <a:off x="2624610" y="1835435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55"/>
          <p:cNvGrpSpPr/>
          <p:nvPr/>
        </p:nvGrpSpPr>
        <p:grpSpPr>
          <a:xfrm>
            <a:off x="2795860" y="3551156"/>
            <a:ext cx="300240" cy="119700"/>
            <a:chOff x="2624610" y="1835435"/>
            <a:chExt cx="300240" cy="119700"/>
          </a:xfrm>
        </p:grpSpPr>
        <p:sp>
          <p:nvSpPr>
            <p:cNvPr id="579" name="Google Shape;579;p55"/>
            <p:cNvSpPr/>
            <p:nvPr/>
          </p:nvSpPr>
          <p:spPr>
            <a:xfrm rot="-5400000">
              <a:off x="2805150" y="1835435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5"/>
            <p:cNvSpPr/>
            <p:nvPr/>
          </p:nvSpPr>
          <p:spPr>
            <a:xfrm rot="-5400000">
              <a:off x="2624610" y="1835435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" name="Google Shape;595;p55"/>
          <p:cNvSpPr/>
          <p:nvPr/>
        </p:nvSpPr>
        <p:spPr>
          <a:xfrm rot="16200000">
            <a:off x="2795860" y="4213305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title"/>
          </p:nvPr>
        </p:nvSpPr>
        <p:spPr>
          <a:xfrm>
            <a:off x="3657825" y="540000"/>
            <a:ext cx="47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사진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4278225" y="1112700"/>
            <a:ext cx="4145700" cy="727800"/>
          </a:xfrm>
        </p:spPr>
        <p:txBody>
          <a:bodyPr/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디스코드를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통해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회의를 진행하였습니다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27" y="1905000"/>
            <a:ext cx="7045037" cy="3114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6"/>
          <p:cNvSpPr txBox="1">
            <a:spLocks noGrp="1"/>
          </p:cNvSpPr>
          <p:nvPr>
            <p:ph type="ctrTitle"/>
          </p:nvPr>
        </p:nvSpPr>
        <p:spPr>
          <a:xfrm>
            <a:off x="1566750" y="1538250"/>
            <a:ext cx="6010500" cy="20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/>
              <a:t>THANK</a:t>
            </a:r>
            <a:br>
              <a:rPr lang="en-US" sz="6000" dirty="0" smtClean="0"/>
            </a:br>
            <a:r>
              <a:rPr lang="en-US" dirty="0" smtClean="0"/>
              <a:t>YOU</a:t>
            </a:r>
            <a:endParaRPr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354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55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TEEMATE</a:t>
            </a:r>
            <a:endParaRPr dirty="0"/>
          </a:p>
        </p:txBody>
      </p:sp>
      <p:sp>
        <p:nvSpPr>
          <p:cNvPr id="92" name="Google Shape;355;p44"/>
          <p:cNvSpPr txBox="1">
            <a:spLocks noGrp="1"/>
          </p:cNvSpPr>
          <p:nvPr>
            <p:ph type="subTitle" idx="1"/>
          </p:nvPr>
        </p:nvSpPr>
        <p:spPr>
          <a:xfrm>
            <a:off x="3613212" y="2286900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 개발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3" name="Google Shape;356;p44"/>
          <p:cNvSpPr txBox="1">
            <a:spLocks noGrp="1"/>
          </p:cNvSpPr>
          <p:nvPr>
            <p:ph type="subTitle" idx="2"/>
          </p:nvPr>
        </p:nvSpPr>
        <p:spPr>
          <a:xfrm>
            <a:off x="3613212" y="1969625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배창호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Google Shape;357;p44"/>
          <p:cNvSpPr txBox="1">
            <a:spLocks noGrp="1"/>
          </p:cNvSpPr>
          <p:nvPr>
            <p:ph type="subTitle" idx="3"/>
          </p:nvPr>
        </p:nvSpPr>
        <p:spPr>
          <a:xfrm>
            <a:off x="2322273" y="3648975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 및 모듈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Google Shape;358;p44"/>
          <p:cNvSpPr txBox="1">
            <a:spLocks noGrp="1"/>
          </p:cNvSpPr>
          <p:nvPr>
            <p:ph type="subTitle" idx="4"/>
          </p:nvPr>
        </p:nvSpPr>
        <p:spPr>
          <a:xfrm>
            <a:off x="2322273" y="3331700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이도진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Google Shape;359;p44"/>
          <p:cNvSpPr txBox="1">
            <a:spLocks noGrp="1"/>
          </p:cNvSpPr>
          <p:nvPr>
            <p:ph type="subTitle" idx="5"/>
          </p:nvPr>
        </p:nvSpPr>
        <p:spPr>
          <a:xfrm>
            <a:off x="5958410" y="2286900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 개발</a:t>
            </a:r>
          </a:p>
        </p:txBody>
      </p:sp>
      <p:sp>
        <p:nvSpPr>
          <p:cNvPr id="97" name="Google Shape;360;p44"/>
          <p:cNvSpPr txBox="1">
            <a:spLocks noGrp="1"/>
          </p:cNvSpPr>
          <p:nvPr>
            <p:ph type="subTitle" idx="6"/>
          </p:nvPr>
        </p:nvSpPr>
        <p:spPr>
          <a:xfrm>
            <a:off x="5958410" y="1969625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송용수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8" name="Google Shape;361;p44"/>
          <p:cNvSpPr txBox="1">
            <a:spLocks noGrp="1"/>
          </p:cNvSpPr>
          <p:nvPr>
            <p:ph type="subTitle" idx="7"/>
          </p:nvPr>
        </p:nvSpPr>
        <p:spPr>
          <a:xfrm>
            <a:off x="4842761" y="3648975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및 데이터 셋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9" name="Google Shape;362;p44"/>
          <p:cNvSpPr txBox="1">
            <a:spLocks noGrp="1"/>
          </p:cNvSpPr>
          <p:nvPr>
            <p:ph type="subTitle" idx="8"/>
          </p:nvPr>
        </p:nvSpPr>
        <p:spPr>
          <a:xfrm>
            <a:off x="4842761" y="3331700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전성욱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0" name="Google Shape;363;p44"/>
          <p:cNvSpPr txBox="1">
            <a:spLocks noGrp="1"/>
          </p:cNvSpPr>
          <p:nvPr>
            <p:ph type="subTitle" idx="9"/>
          </p:nvPr>
        </p:nvSpPr>
        <p:spPr>
          <a:xfrm>
            <a:off x="8031057" y="2286900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 및 모듈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1" name="Google Shape;364;p44"/>
          <p:cNvSpPr txBox="1">
            <a:spLocks noGrp="1"/>
          </p:cNvSpPr>
          <p:nvPr>
            <p:ph type="subTitle" idx="13"/>
          </p:nvPr>
        </p:nvSpPr>
        <p:spPr>
          <a:xfrm>
            <a:off x="8031057" y="1969625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송태인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2" name="Google Shape;365;p44"/>
          <p:cNvSpPr txBox="1">
            <a:spLocks noGrp="1"/>
          </p:cNvSpPr>
          <p:nvPr>
            <p:ph type="subTitle" idx="14"/>
          </p:nvPr>
        </p:nvSpPr>
        <p:spPr>
          <a:xfrm>
            <a:off x="7649323" y="3648975"/>
            <a:ext cx="16940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및 데이터 셋 분석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3" name="Google Shape;366;p44"/>
          <p:cNvSpPr txBox="1">
            <a:spLocks noGrp="1"/>
          </p:cNvSpPr>
          <p:nvPr>
            <p:ph type="subTitle" idx="15"/>
          </p:nvPr>
        </p:nvSpPr>
        <p:spPr>
          <a:xfrm>
            <a:off x="7649323" y="3331700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정재화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4" name="Google Shape;367;p44"/>
          <p:cNvSpPr/>
          <p:nvPr/>
        </p:nvSpPr>
        <p:spPr>
          <a:xfrm>
            <a:off x="2509007" y="1961025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368;p44"/>
          <p:cNvSpPr/>
          <p:nvPr/>
        </p:nvSpPr>
        <p:spPr>
          <a:xfrm>
            <a:off x="967638" y="3323100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369;p44"/>
          <p:cNvSpPr/>
          <p:nvPr/>
        </p:nvSpPr>
        <p:spPr>
          <a:xfrm>
            <a:off x="4796390" y="1961025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370;p44"/>
          <p:cNvSpPr/>
          <p:nvPr/>
        </p:nvSpPr>
        <p:spPr>
          <a:xfrm>
            <a:off x="3727000" y="3323100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371;p44"/>
          <p:cNvSpPr/>
          <p:nvPr/>
        </p:nvSpPr>
        <p:spPr>
          <a:xfrm>
            <a:off x="7083783" y="1961025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372;p44"/>
          <p:cNvSpPr/>
          <p:nvPr/>
        </p:nvSpPr>
        <p:spPr>
          <a:xfrm>
            <a:off x="6486375" y="3323100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355;p44"/>
          <p:cNvSpPr txBox="1">
            <a:spLocks/>
          </p:cNvSpPr>
          <p:nvPr/>
        </p:nvSpPr>
        <p:spPr>
          <a:xfrm>
            <a:off x="1301078" y="2266675"/>
            <a:ext cx="158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팀장 및 기획 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1" name="Google Shape;356;p44"/>
          <p:cNvSpPr txBox="1">
            <a:spLocks/>
          </p:cNvSpPr>
          <p:nvPr/>
        </p:nvSpPr>
        <p:spPr>
          <a:xfrm>
            <a:off x="1301078" y="1949400"/>
            <a:ext cx="15852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김민성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2" name="Google Shape;367;p44"/>
          <p:cNvSpPr/>
          <p:nvPr/>
        </p:nvSpPr>
        <p:spPr>
          <a:xfrm>
            <a:off x="221624" y="1940800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그림 112" descr="사람, 쥐고있는, 젊은, 앉아있는이(가) 표시된 사진&#10;&#10;자동 생성된 설명">
            <a:extLst>
              <a:ext uri="{FF2B5EF4-FFF2-40B4-BE49-F238E27FC236}">
                <a16:creationId xmlns:a16="http://schemas.microsoft.com/office/drawing/2014/main" id="{93344854-52E2-4BA0-A7A6-A2DA9E7C44A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3" y="1429974"/>
            <a:ext cx="1233541" cy="1691178"/>
          </a:xfrm>
          <a:prstGeom prst="rect">
            <a:avLst/>
          </a:prstGeom>
        </p:spPr>
      </p:pic>
      <p:pic>
        <p:nvPicPr>
          <p:cNvPr id="114" name="그림 113" descr="실내, 사람, 창문, 착용이(가) 표시된 사진&#10;&#10;자동 생성된 설명">
            <a:extLst>
              <a:ext uri="{FF2B5EF4-FFF2-40B4-BE49-F238E27FC236}">
                <a16:creationId xmlns:a16="http://schemas.microsoft.com/office/drawing/2014/main" id="{EDCA6DE4-B344-4238-9E58-454688290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203" y="1429974"/>
            <a:ext cx="1217993" cy="1691177"/>
          </a:xfrm>
          <a:prstGeom prst="rect">
            <a:avLst/>
          </a:prstGeom>
        </p:spPr>
      </p:pic>
      <p:pic>
        <p:nvPicPr>
          <p:cNvPr id="115" name="그림 114" descr="사람, 실내, 젊은, 쥐고있는이(가) 표시된 사진&#10;&#10;자동 생성된 설명">
            <a:extLst>
              <a:ext uri="{FF2B5EF4-FFF2-40B4-BE49-F238E27FC236}">
                <a16:creationId xmlns:a16="http://schemas.microsoft.com/office/drawing/2014/main" id="{70DCB38A-C145-46EB-855C-1F0E6E772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49" y="1429973"/>
            <a:ext cx="1409706" cy="1691177"/>
          </a:xfrm>
          <a:prstGeom prst="rect">
            <a:avLst/>
          </a:prstGeom>
        </p:spPr>
      </p:pic>
      <p:pic>
        <p:nvPicPr>
          <p:cNvPr id="116" name="그림 115" descr="사람, 쥐고있는, 서있는, 여자이(가) 표시된 사진&#10;&#10;자동 생성된 설명">
            <a:extLst>
              <a:ext uri="{FF2B5EF4-FFF2-40B4-BE49-F238E27FC236}">
                <a16:creationId xmlns:a16="http://schemas.microsoft.com/office/drawing/2014/main" id="{A47953E2-55D9-4DED-83FE-DAB2D5E724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561" y="1421086"/>
            <a:ext cx="1170586" cy="1691177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222AF187-4EFE-44F5-B464-0B81430D56E8}"/>
              </a:ext>
            </a:extLst>
          </p:cNvPr>
          <p:cNvPicPr preferRelativeResize="0">
            <a:picLocks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56" y="3156649"/>
            <a:ext cx="1257669" cy="1682291"/>
          </a:xfrm>
          <a:prstGeom prst="rect">
            <a:avLst/>
          </a:prstGeom>
        </p:spPr>
      </p:pic>
      <p:pic>
        <p:nvPicPr>
          <p:cNvPr id="118" name="그림 117" descr="사람, 모자, 젊은, 소년이(가) 표시된 사진&#10;&#10;자동 생성된 설명">
            <a:extLst>
              <a:ext uri="{FF2B5EF4-FFF2-40B4-BE49-F238E27FC236}">
                <a16:creationId xmlns:a16="http://schemas.microsoft.com/office/drawing/2014/main" id="{222AF187-4EFE-44F5-B464-0B81430D56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962" y="3156649"/>
            <a:ext cx="1368799" cy="1682291"/>
          </a:xfrm>
          <a:prstGeom prst="rect">
            <a:avLst/>
          </a:prstGeom>
        </p:spPr>
      </p:pic>
      <p:pic>
        <p:nvPicPr>
          <p:cNvPr id="119" name="그림 118" descr="사람, 실내, 젊은, 의류이(가) 표시된 사진&#10;&#10;자동 생성된 설명">
            <a:extLst>
              <a:ext uri="{FF2B5EF4-FFF2-40B4-BE49-F238E27FC236}">
                <a16:creationId xmlns:a16="http://schemas.microsoft.com/office/drawing/2014/main" id="{F3F166AD-131A-4C35-999B-60391742B9B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930" y="3156649"/>
            <a:ext cx="1270393" cy="1682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D84E2E"/>
                </a:solidFill>
              </a:rPr>
              <a:t>02</a:t>
            </a:r>
            <a:endParaRPr dirty="0">
              <a:solidFill>
                <a:srgbClr val="D84E2E"/>
              </a:solidFill>
            </a:endParaRPr>
          </a:p>
        </p:txBody>
      </p:sp>
      <p:sp>
        <p:nvSpPr>
          <p:cNvPr id="223" name="Google Shape;223;p36"/>
          <p:cNvSpPr txBox="1">
            <a:spLocks noGrp="1"/>
          </p:cNvSpPr>
          <p:nvPr>
            <p:ph type="title" idx="2"/>
          </p:nvPr>
        </p:nvSpPr>
        <p:spPr>
          <a:xfrm>
            <a:off x="2343300" y="2406625"/>
            <a:ext cx="4457700" cy="60960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solidFill>
                  <a:schemeClr val="l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트랜드</a:t>
            </a:r>
            <a:r>
              <a:rPr lang="ko-KR" altLang="en-US" dirty="0" smtClean="0">
                <a:solidFill>
                  <a:schemeClr val="l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l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 smtClean="0">
                <a:solidFill>
                  <a:schemeClr val="l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시장규모</a:t>
            </a:r>
            <a:r>
              <a:rPr lang="en-US" altLang="ko-KR" dirty="0" smtClean="0">
                <a:solidFill>
                  <a:schemeClr val="l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 smtClean="0">
                <a:solidFill>
                  <a:schemeClr val="l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전망</a:t>
            </a:r>
            <a:endParaRPr dirty="0">
              <a:solidFill>
                <a:schemeClr val="l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5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57344" cy="5230368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58"/>
          <p:cNvSpPr txBox="1">
            <a:spLocks noGrp="1"/>
          </p:cNvSpPr>
          <p:nvPr>
            <p:ph type="subTitle" idx="1"/>
          </p:nvPr>
        </p:nvSpPr>
        <p:spPr>
          <a:xfrm>
            <a:off x="4779600" y="1564830"/>
            <a:ext cx="3766992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>
              <a:buSzPts val="1600"/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OCR 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기술은 </a:t>
            </a:r>
            <a:r>
              <a:rPr lang="ko-KR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인쇄 자료 속 문자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기호 등을 빛에 비춰 </a:t>
            </a:r>
            <a:r>
              <a:rPr lang="ko-KR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 광선을 전기 신호로 변환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 컴퓨터에 입력하는 원리로 작동한다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buSzPts val="1600"/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69900" lvl="0">
              <a:buSzPts val="1600"/>
            </a:pPr>
            <a:r>
              <a:rPr 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OCR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읽어들인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전기 신호를 분석은 아마존의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튜브스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알고리즘이 가장 대표적이다</a:t>
            </a:r>
          </a:p>
        </p:txBody>
      </p:sp>
      <p:sp>
        <p:nvSpPr>
          <p:cNvPr id="6" name="Google Shape;306;p41"/>
          <p:cNvSpPr txBox="1">
            <a:spLocks/>
          </p:cNvSpPr>
          <p:nvPr/>
        </p:nvSpPr>
        <p:spPr>
          <a:xfrm>
            <a:off x="4816848" y="1051740"/>
            <a:ext cx="3852000" cy="63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OCR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Google Shape;237;p38"/>
          <p:cNvSpPr txBox="1">
            <a:spLocks/>
          </p:cNvSpPr>
          <p:nvPr/>
        </p:nvSpPr>
        <p:spPr>
          <a:xfrm>
            <a:off x="4280046" y="449235"/>
            <a:ext cx="476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트랜드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88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9"/>
          <p:cNvSpPr txBox="1">
            <a:spLocks noGrp="1"/>
          </p:cNvSpPr>
          <p:nvPr>
            <p:ph type="title"/>
          </p:nvPr>
        </p:nvSpPr>
        <p:spPr>
          <a:xfrm>
            <a:off x="5262275" y="540001"/>
            <a:ext cx="34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트랜드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36" name="Google Shape;436;p4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0" y="1304544"/>
            <a:ext cx="5242560" cy="3838957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9"/>
          <p:cNvSpPr/>
          <p:nvPr/>
        </p:nvSpPr>
        <p:spPr>
          <a:xfrm rot="5400000" flipH="1">
            <a:off x="2009887" y="531767"/>
            <a:ext cx="51186" cy="2439566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723900" y="1911684"/>
            <a:ext cx="3592068" cy="2690622"/>
          </a:xfrm>
        </p:spPr>
        <p:txBody>
          <a:bodyPr/>
          <a:lstStyle/>
          <a:p>
            <a:pPr>
              <a:buFont typeface="Source Sans Pro"/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인스턴스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들의 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전체와 관련된 정보를 포착하고 인스턴스의 중간 축과 평균 반경을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통해 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모델링한다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AutoNum type="arabicPeriod"/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AutoNum type="arabicPeriod"/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1500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이미지와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만개 이상의 텍스트로 구성된 데이터를 대상으로 실험한 결과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83.65%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정확도를 </a:t>
            </a:r>
            <a:r>
              <a:rPr lang="ko-KR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보였다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Google Shape;306;p41"/>
          <p:cNvSpPr txBox="1">
            <a:spLocks/>
          </p:cNvSpPr>
          <p:nvPr/>
        </p:nvSpPr>
        <p:spPr>
          <a:xfrm>
            <a:off x="815698" y="1112701"/>
            <a:ext cx="4585358" cy="63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튜브스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(Text Tubes)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869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시장 조사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3" name="Google Shape;403;p47"/>
          <p:cNvSpPr txBox="1">
            <a:spLocks noGrp="1"/>
          </p:cNvSpPr>
          <p:nvPr>
            <p:ph type="subTitle" idx="1"/>
          </p:nvPr>
        </p:nvSpPr>
        <p:spPr>
          <a:xfrm>
            <a:off x="1948965" y="1879922"/>
            <a:ext cx="264982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ko-KR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모델번호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브랜드명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  <a:r>
              <a:rPr lang="ko-KR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사진만 찍어 두면 </a:t>
            </a:r>
            <a:r>
              <a:rPr lang="ko-KR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검색이 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가능하다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4" name="Google Shape;404;p47"/>
          <p:cNvSpPr txBox="1">
            <a:spLocks noGrp="1"/>
          </p:cNvSpPr>
          <p:nvPr>
            <p:ph type="subTitle" idx="2"/>
          </p:nvPr>
        </p:nvSpPr>
        <p:spPr>
          <a:xfrm>
            <a:off x="5577990" y="1879922"/>
            <a:ext cx="28222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ko-KR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이미지에서 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복사 붙여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넣기를 할</a:t>
            </a:r>
            <a:r>
              <a:rPr lang="ko-KR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 있다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5" name="Google Shape;405;p47"/>
          <p:cNvSpPr txBox="1">
            <a:spLocks noGrp="1"/>
          </p:cNvSpPr>
          <p:nvPr>
            <p:ph type="subTitle" idx="3"/>
          </p:nvPr>
        </p:nvSpPr>
        <p:spPr>
          <a:xfrm>
            <a:off x="1948965" y="1562647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쓱렌즈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6" name="Google Shape;406;p47"/>
          <p:cNvSpPr txBox="1">
            <a:spLocks noGrp="1"/>
          </p:cNvSpPr>
          <p:nvPr>
            <p:ph type="subTitle" idx="4"/>
          </p:nvPr>
        </p:nvSpPr>
        <p:spPr>
          <a:xfrm>
            <a:off x="5577990" y="1562647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구글렌즈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7" name="Google Shape;407;p47"/>
          <p:cNvSpPr txBox="1">
            <a:spLocks noGrp="1"/>
          </p:cNvSpPr>
          <p:nvPr>
            <p:ph type="subTitle" idx="5"/>
          </p:nvPr>
        </p:nvSpPr>
        <p:spPr>
          <a:xfrm>
            <a:off x="1948965" y="3241997"/>
            <a:ext cx="27144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이미지 속 텍스트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등을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포맷으로 변환해준다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8" name="Google Shape;408;p47"/>
          <p:cNvSpPr txBox="1">
            <a:spLocks noGrp="1"/>
          </p:cNvSpPr>
          <p:nvPr>
            <p:ph type="subTitle" idx="6"/>
          </p:nvPr>
        </p:nvSpPr>
        <p:spPr>
          <a:xfrm>
            <a:off x="5577990" y="3241997"/>
            <a:ext cx="28222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플레이리스트를 이미지 형태로 </a:t>
            </a:r>
            <a:r>
              <a:rPr lang="ko-KR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업로드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플레이리스트를 생성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9" name="Google Shape;409;p47"/>
          <p:cNvSpPr txBox="1">
            <a:spLocks noGrp="1"/>
          </p:cNvSpPr>
          <p:nvPr>
            <p:ph type="subTitle" idx="7"/>
          </p:nvPr>
        </p:nvSpPr>
        <p:spPr>
          <a:xfrm>
            <a:off x="1948965" y="2924722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OCR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0" name="Google Shape;410;p47"/>
          <p:cNvSpPr txBox="1">
            <a:spLocks noGrp="1"/>
          </p:cNvSpPr>
          <p:nvPr>
            <p:ph type="subTitle" idx="8"/>
          </p:nvPr>
        </p:nvSpPr>
        <p:spPr>
          <a:xfrm>
            <a:off x="5577990" y="2924722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지니뮤직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FLO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1" name="Google Shape;411;p47"/>
          <p:cNvSpPr/>
          <p:nvPr/>
        </p:nvSpPr>
        <p:spPr>
          <a:xfrm>
            <a:off x="1844190" y="1554047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7"/>
          <p:cNvSpPr/>
          <p:nvPr/>
        </p:nvSpPr>
        <p:spPr>
          <a:xfrm>
            <a:off x="5473215" y="1554047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7"/>
          <p:cNvSpPr/>
          <p:nvPr/>
        </p:nvSpPr>
        <p:spPr>
          <a:xfrm>
            <a:off x="1844190" y="2916122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7"/>
          <p:cNvSpPr/>
          <p:nvPr/>
        </p:nvSpPr>
        <p:spPr>
          <a:xfrm>
            <a:off x="5473215" y="2916122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47"/>
          <p:cNvGrpSpPr/>
          <p:nvPr/>
        </p:nvGrpSpPr>
        <p:grpSpPr>
          <a:xfrm>
            <a:off x="4904847" y="1831742"/>
            <a:ext cx="326932" cy="382216"/>
            <a:chOff x="-48237000" y="2342650"/>
            <a:chExt cx="256800" cy="300225"/>
          </a:xfrm>
        </p:grpSpPr>
        <p:sp>
          <p:nvSpPr>
            <p:cNvPr id="416" name="Google Shape;416;p47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" name="Google Shape;419;p47"/>
          <p:cNvSpPr/>
          <p:nvPr/>
        </p:nvSpPr>
        <p:spPr>
          <a:xfrm>
            <a:off x="4876288" y="3205397"/>
            <a:ext cx="384062" cy="359014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" name="Google Shape;420;p47"/>
          <p:cNvGrpSpPr/>
          <p:nvPr/>
        </p:nvGrpSpPr>
        <p:grpSpPr>
          <a:xfrm>
            <a:off x="1246762" y="1831937"/>
            <a:ext cx="385049" cy="381803"/>
            <a:chOff x="-47529700" y="2342000"/>
            <a:chExt cx="302450" cy="299900"/>
          </a:xfrm>
        </p:grpSpPr>
        <p:sp>
          <p:nvSpPr>
            <p:cNvPr id="421" name="Google Shape;421;p47"/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7"/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47"/>
          <p:cNvSpPr/>
          <p:nvPr/>
        </p:nvSpPr>
        <p:spPr>
          <a:xfrm>
            <a:off x="1249264" y="3192500"/>
            <a:ext cx="380052" cy="384826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Meeting by Slidesgo">
  <a:themeElements>
    <a:clrScheme name="Simple Light">
      <a:dk1>
        <a:srgbClr val="000000"/>
      </a:dk1>
      <a:lt1>
        <a:srgbClr val="FFFFFF"/>
      </a:lt1>
      <a:dk2>
        <a:srgbClr val="637B7F"/>
      </a:dk2>
      <a:lt2>
        <a:srgbClr val="EBB55A"/>
      </a:lt2>
      <a:accent1>
        <a:srgbClr val="D84E2E"/>
      </a:accent1>
      <a:accent2>
        <a:srgbClr val="637B7F"/>
      </a:accent2>
      <a:accent3>
        <a:srgbClr val="EBB55A"/>
      </a:accent3>
      <a:accent4>
        <a:srgbClr val="D84E2E"/>
      </a:accent4>
      <a:accent5>
        <a:srgbClr val="637B7F"/>
      </a:accent5>
      <a:accent6>
        <a:srgbClr val="EBB55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1914</Words>
  <Application>Microsoft Office PowerPoint</Application>
  <PresentationFormat>화면 슬라이드 쇼(16:9)</PresentationFormat>
  <Paragraphs>335</Paragraphs>
  <Slides>46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Arial</vt:lpstr>
      <vt:lpstr>Source Sans Pro</vt:lpstr>
      <vt:lpstr>Reem Kufi</vt:lpstr>
      <vt:lpstr>나눔스퀘어 Bold</vt:lpstr>
      <vt:lpstr>나눔고딕</vt:lpstr>
      <vt:lpstr>Simple Meeting by Slidesgo</vt:lpstr>
      <vt:lpstr>SEE++ </vt:lpstr>
      <vt:lpstr>AGENDA</vt:lpstr>
      <vt:lpstr>01</vt:lpstr>
      <vt:lpstr>PowerPoint 프레젠테이션</vt:lpstr>
      <vt:lpstr>TEEMATE</vt:lpstr>
      <vt:lpstr>02</vt:lpstr>
      <vt:lpstr>PowerPoint 프레젠테이션</vt:lpstr>
      <vt:lpstr>트랜드</vt:lpstr>
      <vt:lpstr>시장 조사</vt:lpstr>
      <vt:lpstr>시장 규모 &amp; 전망</vt:lpstr>
      <vt:lpstr>03</vt:lpstr>
      <vt:lpstr>경쟁 제품 분석  -미국 우체국</vt:lpstr>
      <vt:lpstr>경쟁 제품 분석  -삼성페이 카드 스캔</vt:lpstr>
      <vt:lpstr>경쟁 제품 분석  - Microsoft Math Solver</vt:lpstr>
      <vt:lpstr>유사 제품 분석  -네이버 한자 사전</vt:lpstr>
      <vt:lpstr>유사 제품 분석  -네오 스마트 펜</vt:lpstr>
      <vt:lpstr>협력 제품 분석  -캘리플랜트</vt:lpstr>
      <vt:lpstr>사용 예시</vt:lpstr>
      <vt:lpstr>04</vt:lpstr>
      <vt:lpstr>핵심 기술</vt:lpstr>
      <vt:lpstr>핵심 기술</vt:lpstr>
      <vt:lpstr>핵심 기술</vt:lpstr>
      <vt:lpstr>핵심 기술</vt:lpstr>
      <vt:lpstr>05</vt:lpstr>
      <vt:lpstr>기능발굴 - 김민성</vt:lpstr>
      <vt:lpstr>기능발굴 - 김민성</vt:lpstr>
      <vt:lpstr>기능발굴 - 배창호</vt:lpstr>
      <vt:lpstr>기능발굴 - 배창호</vt:lpstr>
      <vt:lpstr>기능발굴 - 송용수</vt:lpstr>
      <vt:lpstr>기능발굴 - 송용수</vt:lpstr>
      <vt:lpstr>기능발굴 - 송태인</vt:lpstr>
      <vt:lpstr>기능발굴 - 송태인</vt:lpstr>
      <vt:lpstr>기능발굴 - 이도진</vt:lpstr>
      <vt:lpstr>기능발굴 - 이도진</vt:lpstr>
      <vt:lpstr>기능발굴 - 전성욱</vt:lpstr>
      <vt:lpstr>기능발굴 - 전성욱</vt:lpstr>
      <vt:lpstr>기능발굴 - 정재화</vt:lpstr>
      <vt:lpstr>기능발굴 - 정재화</vt:lpstr>
      <vt:lpstr>1. 카메라를 이용한 수기 번호 판단  1-1 코로나 명부 데이터를 디지털화 하는 경우  1-2 한자 사전 내 한자 검색  1-3 필적 확인  1-4 시험지 내 객관식 및 단답형 문제에 대한 scanning ` 1-5 수표 번호에 대한 scanning  1-6 수기로 적힌 필기 문서를 디지털화  1-7 수식을 수기로 적은 경우 사진을 통해 scanning 후 적힌 수식을 데이터화   1-8 시각 장애인의 안내판을 읽어 들이는 경우  1-9 시각 장애인을 위한 지폐 판독  1-10 번역기 scan 후 디지털 화 해서 바로 번역  1-11 필체 확대  1-12 스캔 시 글자 부분만 인식 후 SCAN  1-13 차량 번호 판 인식  1-14 문서 내 부분 검색  1-15 악보 내 코드 변환  1-16 메모 변환  1-17 수기로 적힌 암호 코드를 사진으로 입력  1-18 글자 수 파악  1-19 모델 명 스캔 후 검색 등에 사용  1-20 wifi 비밀번호를 사진을 통해 입력  1-21 필적 변환 </vt:lpstr>
      <vt:lpstr>1. 카메라를 이용한 수기 번호 판단  1-22 보안 카드 scan  1-23 가계부  1-24 달력 형식의 메모  1-25 쿠폰의 번호  1-26 영수증을 디지털화  1-27 카드 번호 및 유통기한  1-28 명함 스캔 (주소, 핸드폰 번호, 회사 명  etc)  1-29 명함 제작  1-30 책 코드를 이용해서 입력 및 검색  1-31 외국 책 번역  1-32 직접 프로필 사진을 디자인 한 후 이를 온라인 에서 사용하고 하는 경우  1-33 도로명 주소를 가진 표지판을 통해 현위치 검색하는 경우</vt:lpstr>
      <vt:lpstr>2. 웹 및 프로그래밍을 이용하는 방식  2-1 한자 사전 내 한자 검색  2-2 태블릿 pc 펜 을 이용한 경우 필체 수정  2-3 수식을 컴퓨터 내 에서 입력하는 경우 적힌 수식을 데이터화   2-4 적힌 글자를 캘리그래피화 하는 경우  2-5 필적 변환  2-6 머그샷 사진 내 숫자 데이터를 자동으로 입력  2-7 군대 내  소속 분류 및 군번 숫자 데이터를 자동으로 입력  2-8 우편 번호 분류  2-9 그림 판독  2-10 사진 내 글자 데이터만 지우는 경우  2-11 노래방 번호 입력을 패드 등을 이용해서 숫자 혹은 제목으로 받음  2-12 사진 내 글자 데이터만 추출하는 경우  2-13 진법 데이터 디지털화(이진수 , 16진수 등등등 )  2-14 사진 데이터를 통해 연상되는 숫자를 제시 -&gt; 암호화 체계에 적용  2-15 숫자 및 글자 마다 각각 다른 색을 칠해줌 </vt:lpstr>
      <vt:lpstr>3. 정확도를 이용해서 비교하는 방식  3-1 유아용 필기 검사 및 확인  3-2 필적대로를 위해 정확도 값을 이용해 작성자를 확인  3-3 서로 다른 문서들 사이의 유사도를 통해 copykilling 4. 디지털을 아날로그 화  4-1 디지털 글씨를 역으로 아날로그 화 시켜주는 경우 (인터넷 편지의 손편지 화)   </vt:lpstr>
      <vt:lpstr>06</vt:lpstr>
      <vt:lpstr>최종 핵심 기술</vt:lpstr>
      <vt:lpstr>회의 사진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MEETING</dc:title>
  <dc:creator>inwoo1</dc:creator>
  <cp:lastModifiedBy>HMKIM</cp:lastModifiedBy>
  <cp:revision>112</cp:revision>
  <dcterms:modified xsi:type="dcterms:W3CDTF">2020-10-05T13:59:26Z</dcterms:modified>
</cp:coreProperties>
</file>